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2"/>
  </p:notesMasterIdLst>
  <p:handoutMasterIdLst>
    <p:handoutMasterId r:id="rId23"/>
  </p:handoutMasterIdLst>
  <p:sldIdLst>
    <p:sldId id="317" r:id="rId2"/>
    <p:sldId id="353" r:id="rId3"/>
    <p:sldId id="390" r:id="rId4"/>
    <p:sldId id="391" r:id="rId5"/>
    <p:sldId id="328" r:id="rId6"/>
    <p:sldId id="385" r:id="rId7"/>
    <p:sldId id="384" r:id="rId8"/>
    <p:sldId id="369" r:id="rId9"/>
    <p:sldId id="343" r:id="rId10"/>
    <p:sldId id="392" r:id="rId11"/>
    <p:sldId id="373" r:id="rId12"/>
    <p:sldId id="359" r:id="rId13"/>
    <p:sldId id="370" r:id="rId14"/>
    <p:sldId id="388" r:id="rId15"/>
    <p:sldId id="350" r:id="rId16"/>
    <p:sldId id="342" r:id="rId17"/>
    <p:sldId id="371" r:id="rId18"/>
    <p:sldId id="354" r:id="rId19"/>
    <p:sldId id="263" r:id="rId20"/>
    <p:sldId id="389" r:id="rId21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8E7"/>
    <a:srgbClr val="F9CB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iddels stil 4 -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23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FA64F-90E7-4359-8692-7113F356269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B541DF8-AC6F-4AC7-A160-844FCFB31DB0}">
      <dgm:prSet phldrT="[Tekst]"/>
      <dgm:spPr>
        <a:solidFill>
          <a:srgbClr val="FFFF00"/>
        </a:solidFill>
      </dgm:spPr>
      <dgm:t>
        <a:bodyPr/>
        <a:lstStyle/>
        <a:p>
          <a:r>
            <a:rPr lang="nn-NO" b="1" dirty="0" err="1" smtClean="0">
              <a:solidFill>
                <a:schemeClr val="bg2">
                  <a:lumMod val="25000"/>
                </a:schemeClr>
              </a:solidFill>
              <a:latin typeface="+mj-lt"/>
            </a:rPr>
            <a:t>Initiering</a:t>
          </a:r>
          <a:endParaRPr lang="nn-NO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236C2992-2B58-40B9-9B4F-D4A7E1F36B15}" type="parTrans" cxnId="{459DCD51-CA22-4DB2-8058-0C454FB8E4C3}">
      <dgm:prSet/>
      <dgm:spPr/>
      <dgm:t>
        <a:bodyPr/>
        <a:lstStyle/>
        <a:p>
          <a:endParaRPr lang="nn-NO"/>
        </a:p>
      </dgm:t>
    </dgm:pt>
    <dgm:pt modelId="{FB366815-0D84-4262-8F73-9E9152F0BBA8}" type="sibTrans" cxnId="{459DCD51-CA22-4DB2-8058-0C454FB8E4C3}">
      <dgm:prSet/>
      <dgm:spPr/>
      <dgm:t>
        <a:bodyPr/>
        <a:lstStyle/>
        <a:p>
          <a:endParaRPr lang="nn-NO"/>
        </a:p>
      </dgm:t>
    </dgm:pt>
    <dgm:pt modelId="{D5F35129-081D-48CF-AEBC-24E71EF6B2DD}">
      <dgm:prSet phldrT="[Tekst]"/>
      <dgm:spPr/>
      <dgm:t>
        <a:bodyPr/>
        <a:lstStyle/>
        <a:p>
          <a:r>
            <a:rPr lang="nn-NO" b="1" dirty="0" err="1" smtClean="0">
              <a:latin typeface="+mj-lt"/>
            </a:rPr>
            <a:t>Implementering</a:t>
          </a:r>
          <a:endParaRPr lang="nn-NO" b="1" dirty="0">
            <a:latin typeface="+mj-lt"/>
          </a:endParaRPr>
        </a:p>
      </dgm:t>
    </dgm:pt>
    <dgm:pt modelId="{812E0A36-7991-4A01-9369-C150A1415AE7}" type="parTrans" cxnId="{C2F3EF63-A5F2-49C0-B101-0AF34D48930C}">
      <dgm:prSet/>
      <dgm:spPr/>
      <dgm:t>
        <a:bodyPr/>
        <a:lstStyle/>
        <a:p>
          <a:endParaRPr lang="nn-NO"/>
        </a:p>
      </dgm:t>
    </dgm:pt>
    <dgm:pt modelId="{1823573D-592B-4C91-A2E4-9B03BF3C6B22}" type="sibTrans" cxnId="{C2F3EF63-A5F2-49C0-B101-0AF34D48930C}">
      <dgm:prSet/>
      <dgm:spPr/>
      <dgm:t>
        <a:bodyPr/>
        <a:lstStyle/>
        <a:p>
          <a:endParaRPr lang="nn-NO"/>
        </a:p>
      </dgm:t>
    </dgm:pt>
    <dgm:pt modelId="{3CCD55F9-2391-4C5A-B5E3-597E9C1179EC}">
      <dgm:prSet phldrT="[Tekst]"/>
      <dgm:spPr/>
      <dgm:t>
        <a:bodyPr/>
        <a:lstStyle/>
        <a:p>
          <a:r>
            <a:rPr lang="nn-NO" b="1" dirty="0" smtClean="0">
              <a:latin typeface="+mj-lt"/>
            </a:rPr>
            <a:t>Vidareføring</a:t>
          </a:r>
          <a:endParaRPr lang="nn-NO" b="1" dirty="0">
            <a:latin typeface="+mj-lt"/>
          </a:endParaRPr>
        </a:p>
      </dgm:t>
    </dgm:pt>
    <dgm:pt modelId="{C42E7A19-D29F-4442-8FB7-C336F4A9F282}" type="parTrans" cxnId="{A24A743F-B08A-452C-8988-950A8C5E19E1}">
      <dgm:prSet/>
      <dgm:spPr/>
      <dgm:t>
        <a:bodyPr/>
        <a:lstStyle/>
        <a:p>
          <a:endParaRPr lang="nn-NO"/>
        </a:p>
      </dgm:t>
    </dgm:pt>
    <dgm:pt modelId="{5C687BAD-60DE-40DA-8FDC-F28142AC6C0D}" type="sibTrans" cxnId="{A24A743F-B08A-452C-8988-950A8C5E19E1}">
      <dgm:prSet/>
      <dgm:spPr/>
      <dgm:t>
        <a:bodyPr/>
        <a:lstStyle/>
        <a:p>
          <a:endParaRPr lang="nn-NO"/>
        </a:p>
      </dgm:t>
    </dgm:pt>
    <dgm:pt modelId="{FCFEE078-6CC0-41BD-A2B2-41F4B3952C0A}" type="pres">
      <dgm:prSet presAssocID="{343FA64F-90E7-4359-8692-7113F356269B}" presName="compositeShape" presStyleCnt="0">
        <dgm:presLayoutVars>
          <dgm:chMax val="7"/>
          <dgm:dir/>
          <dgm:resizeHandles val="exact"/>
        </dgm:presLayoutVars>
      </dgm:prSet>
      <dgm:spPr/>
    </dgm:pt>
    <dgm:pt modelId="{25CF66BF-114F-421D-812B-F5360F072BF0}" type="pres">
      <dgm:prSet presAssocID="{343FA64F-90E7-4359-8692-7113F356269B}" presName="wedge1" presStyleLbl="node1" presStyleIdx="0" presStyleCnt="3"/>
      <dgm:spPr/>
      <dgm:t>
        <a:bodyPr/>
        <a:lstStyle/>
        <a:p>
          <a:endParaRPr lang="nn-NO"/>
        </a:p>
      </dgm:t>
    </dgm:pt>
    <dgm:pt modelId="{0C6EB4C1-6F70-40ED-B125-EB7525B51A2E}" type="pres">
      <dgm:prSet presAssocID="{343FA64F-90E7-4359-8692-7113F356269B}" presName="dummy1a" presStyleCnt="0"/>
      <dgm:spPr/>
    </dgm:pt>
    <dgm:pt modelId="{1C4B9146-771D-4EDF-8B0B-7BB19E00A907}" type="pres">
      <dgm:prSet presAssocID="{343FA64F-90E7-4359-8692-7113F356269B}" presName="dummy1b" presStyleCnt="0"/>
      <dgm:spPr/>
    </dgm:pt>
    <dgm:pt modelId="{F7DEFE31-A591-4076-B801-F4E979F343B8}" type="pres">
      <dgm:prSet presAssocID="{343FA64F-90E7-4359-8692-7113F356269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5C9D1328-519F-4D08-87C6-1936E1C48911}" type="pres">
      <dgm:prSet presAssocID="{343FA64F-90E7-4359-8692-7113F356269B}" presName="wedge2" presStyleLbl="node1" presStyleIdx="1" presStyleCnt="3"/>
      <dgm:spPr/>
      <dgm:t>
        <a:bodyPr/>
        <a:lstStyle/>
        <a:p>
          <a:endParaRPr lang="nn-NO"/>
        </a:p>
      </dgm:t>
    </dgm:pt>
    <dgm:pt modelId="{67AD0FD4-F22D-41DA-88DD-14F7F5EDA1BF}" type="pres">
      <dgm:prSet presAssocID="{343FA64F-90E7-4359-8692-7113F356269B}" presName="dummy2a" presStyleCnt="0"/>
      <dgm:spPr/>
    </dgm:pt>
    <dgm:pt modelId="{1A4B4557-1523-4100-BAF0-AA49A3B3CD75}" type="pres">
      <dgm:prSet presAssocID="{343FA64F-90E7-4359-8692-7113F356269B}" presName="dummy2b" presStyleCnt="0"/>
      <dgm:spPr/>
    </dgm:pt>
    <dgm:pt modelId="{B0C74A1D-7008-47DE-9656-E4BE620DD95E}" type="pres">
      <dgm:prSet presAssocID="{343FA64F-90E7-4359-8692-7113F356269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593EC289-58DE-45B6-A375-F3A4314C337A}" type="pres">
      <dgm:prSet presAssocID="{343FA64F-90E7-4359-8692-7113F356269B}" presName="wedge3" presStyleLbl="node1" presStyleIdx="2" presStyleCnt="3"/>
      <dgm:spPr/>
      <dgm:t>
        <a:bodyPr/>
        <a:lstStyle/>
        <a:p>
          <a:endParaRPr lang="nn-NO"/>
        </a:p>
      </dgm:t>
    </dgm:pt>
    <dgm:pt modelId="{E26F1C0E-9201-4D71-A8BE-BD40DAC73532}" type="pres">
      <dgm:prSet presAssocID="{343FA64F-90E7-4359-8692-7113F356269B}" presName="dummy3a" presStyleCnt="0"/>
      <dgm:spPr/>
    </dgm:pt>
    <dgm:pt modelId="{F4985540-016E-4A29-8494-B04CE49379E5}" type="pres">
      <dgm:prSet presAssocID="{343FA64F-90E7-4359-8692-7113F356269B}" presName="dummy3b" presStyleCnt="0"/>
      <dgm:spPr/>
    </dgm:pt>
    <dgm:pt modelId="{46D999FF-4FD0-417E-AB15-E5843BCA9991}" type="pres">
      <dgm:prSet presAssocID="{343FA64F-90E7-4359-8692-7113F356269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45C4A10A-01A6-404A-9665-53DA9B421EEE}" type="pres">
      <dgm:prSet presAssocID="{FB366815-0D84-4262-8F73-9E9152F0BBA8}" presName="arrowWedge1" presStyleLbl="fgSibTrans2D1" presStyleIdx="0" presStyleCnt="3"/>
      <dgm:spPr/>
    </dgm:pt>
    <dgm:pt modelId="{88376A1E-0577-4263-8B6E-3A07036474E0}" type="pres">
      <dgm:prSet presAssocID="{1823573D-592B-4C91-A2E4-9B03BF3C6B22}" presName="arrowWedge2" presStyleLbl="fgSibTrans2D1" presStyleIdx="1" presStyleCnt="3"/>
      <dgm:spPr/>
    </dgm:pt>
    <dgm:pt modelId="{135E41D7-A551-4851-ABA6-D3E0A40563E8}" type="pres">
      <dgm:prSet presAssocID="{5C687BAD-60DE-40DA-8FDC-F28142AC6C0D}" presName="arrowWedge3" presStyleLbl="fgSibTrans2D1" presStyleIdx="2" presStyleCnt="3"/>
      <dgm:spPr/>
    </dgm:pt>
  </dgm:ptLst>
  <dgm:cxnLst>
    <dgm:cxn modelId="{8DDC6EA8-866C-4694-A5E5-D8F220A66C00}" type="presOf" srcId="{343FA64F-90E7-4359-8692-7113F356269B}" destId="{FCFEE078-6CC0-41BD-A2B2-41F4B3952C0A}" srcOrd="0" destOrd="0" presId="urn:microsoft.com/office/officeart/2005/8/layout/cycle8"/>
    <dgm:cxn modelId="{459DCD51-CA22-4DB2-8058-0C454FB8E4C3}" srcId="{343FA64F-90E7-4359-8692-7113F356269B}" destId="{3B541DF8-AC6F-4AC7-A160-844FCFB31DB0}" srcOrd="0" destOrd="0" parTransId="{236C2992-2B58-40B9-9B4F-D4A7E1F36B15}" sibTransId="{FB366815-0D84-4262-8F73-9E9152F0BBA8}"/>
    <dgm:cxn modelId="{CAFC27BB-A271-4C61-8D9C-9104AE557545}" type="presOf" srcId="{3B541DF8-AC6F-4AC7-A160-844FCFB31DB0}" destId="{25CF66BF-114F-421D-812B-F5360F072BF0}" srcOrd="0" destOrd="0" presId="urn:microsoft.com/office/officeart/2005/8/layout/cycle8"/>
    <dgm:cxn modelId="{29E3E13F-0DE2-47BF-8805-A68006ECE6EE}" type="presOf" srcId="{D5F35129-081D-48CF-AEBC-24E71EF6B2DD}" destId="{5C9D1328-519F-4D08-87C6-1936E1C48911}" srcOrd="0" destOrd="0" presId="urn:microsoft.com/office/officeart/2005/8/layout/cycle8"/>
    <dgm:cxn modelId="{E3925DC1-AD07-4448-8885-C38E24F11AC7}" type="presOf" srcId="{3CCD55F9-2391-4C5A-B5E3-597E9C1179EC}" destId="{46D999FF-4FD0-417E-AB15-E5843BCA9991}" srcOrd="1" destOrd="0" presId="urn:microsoft.com/office/officeart/2005/8/layout/cycle8"/>
    <dgm:cxn modelId="{6492CBAE-312A-4CA9-B327-E0C0A89E1E7A}" type="presOf" srcId="{3B541DF8-AC6F-4AC7-A160-844FCFB31DB0}" destId="{F7DEFE31-A591-4076-B801-F4E979F343B8}" srcOrd="1" destOrd="0" presId="urn:microsoft.com/office/officeart/2005/8/layout/cycle8"/>
    <dgm:cxn modelId="{2DE41198-7F78-4661-91CC-713D4CBF2219}" type="presOf" srcId="{3CCD55F9-2391-4C5A-B5E3-597E9C1179EC}" destId="{593EC289-58DE-45B6-A375-F3A4314C337A}" srcOrd="0" destOrd="0" presId="urn:microsoft.com/office/officeart/2005/8/layout/cycle8"/>
    <dgm:cxn modelId="{E1242A85-A759-473E-AAB5-A0B9257E44AC}" type="presOf" srcId="{D5F35129-081D-48CF-AEBC-24E71EF6B2DD}" destId="{B0C74A1D-7008-47DE-9656-E4BE620DD95E}" srcOrd="1" destOrd="0" presId="urn:microsoft.com/office/officeart/2005/8/layout/cycle8"/>
    <dgm:cxn modelId="{C2F3EF63-A5F2-49C0-B101-0AF34D48930C}" srcId="{343FA64F-90E7-4359-8692-7113F356269B}" destId="{D5F35129-081D-48CF-AEBC-24E71EF6B2DD}" srcOrd="1" destOrd="0" parTransId="{812E0A36-7991-4A01-9369-C150A1415AE7}" sibTransId="{1823573D-592B-4C91-A2E4-9B03BF3C6B22}"/>
    <dgm:cxn modelId="{A24A743F-B08A-452C-8988-950A8C5E19E1}" srcId="{343FA64F-90E7-4359-8692-7113F356269B}" destId="{3CCD55F9-2391-4C5A-B5E3-597E9C1179EC}" srcOrd="2" destOrd="0" parTransId="{C42E7A19-D29F-4442-8FB7-C336F4A9F282}" sibTransId="{5C687BAD-60DE-40DA-8FDC-F28142AC6C0D}"/>
    <dgm:cxn modelId="{63309DEA-8419-418F-BBCD-1646138EBC0C}" type="presParOf" srcId="{FCFEE078-6CC0-41BD-A2B2-41F4B3952C0A}" destId="{25CF66BF-114F-421D-812B-F5360F072BF0}" srcOrd="0" destOrd="0" presId="urn:microsoft.com/office/officeart/2005/8/layout/cycle8"/>
    <dgm:cxn modelId="{78512C14-40FD-4EC2-91C3-495D9B88AAE6}" type="presParOf" srcId="{FCFEE078-6CC0-41BD-A2B2-41F4B3952C0A}" destId="{0C6EB4C1-6F70-40ED-B125-EB7525B51A2E}" srcOrd="1" destOrd="0" presId="urn:microsoft.com/office/officeart/2005/8/layout/cycle8"/>
    <dgm:cxn modelId="{01F634E7-6F36-48F4-8861-5B7DE5AAFA01}" type="presParOf" srcId="{FCFEE078-6CC0-41BD-A2B2-41F4B3952C0A}" destId="{1C4B9146-771D-4EDF-8B0B-7BB19E00A907}" srcOrd="2" destOrd="0" presId="urn:microsoft.com/office/officeart/2005/8/layout/cycle8"/>
    <dgm:cxn modelId="{CA6168B8-1E53-47D8-B6FA-BEACD09931E6}" type="presParOf" srcId="{FCFEE078-6CC0-41BD-A2B2-41F4B3952C0A}" destId="{F7DEFE31-A591-4076-B801-F4E979F343B8}" srcOrd="3" destOrd="0" presId="urn:microsoft.com/office/officeart/2005/8/layout/cycle8"/>
    <dgm:cxn modelId="{A620BE95-5CC5-49A3-B713-D9D70F42E986}" type="presParOf" srcId="{FCFEE078-6CC0-41BD-A2B2-41F4B3952C0A}" destId="{5C9D1328-519F-4D08-87C6-1936E1C48911}" srcOrd="4" destOrd="0" presId="urn:microsoft.com/office/officeart/2005/8/layout/cycle8"/>
    <dgm:cxn modelId="{E7414DFE-7799-4FD1-A024-AC2BE1C0458D}" type="presParOf" srcId="{FCFEE078-6CC0-41BD-A2B2-41F4B3952C0A}" destId="{67AD0FD4-F22D-41DA-88DD-14F7F5EDA1BF}" srcOrd="5" destOrd="0" presId="urn:microsoft.com/office/officeart/2005/8/layout/cycle8"/>
    <dgm:cxn modelId="{1BA37A0F-7082-48E6-BD7A-625DE2D705F8}" type="presParOf" srcId="{FCFEE078-6CC0-41BD-A2B2-41F4B3952C0A}" destId="{1A4B4557-1523-4100-BAF0-AA49A3B3CD75}" srcOrd="6" destOrd="0" presId="urn:microsoft.com/office/officeart/2005/8/layout/cycle8"/>
    <dgm:cxn modelId="{B2C8AF74-6661-46B0-9C94-5F8CF5223604}" type="presParOf" srcId="{FCFEE078-6CC0-41BD-A2B2-41F4B3952C0A}" destId="{B0C74A1D-7008-47DE-9656-E4BE620DD95E}" srcOrd="7" destOrd="0" presId="urn:microsoft.com/office/officeart/2005/8/layout/cycle8"/>
    <dgm:cxn modelId="{72F61CEF-4403-44B2-94B9-8164130A67B2}" type="presParOf" srcId="{FCFEE078-6CC0-41BD-A2B2-41F4B3952C0A}" destId="{593EC289-58DE-45B6-A375-F3A4314C337A}" srcOrd="8" destOrd="0" presId="urn:microsoft.com/office/officeart/2005/8/layout/cycle8"/>
    <dgm:cxn modelId="{2CD9450B-C4DB-4D40-8B75-CF4752DC1549}" type="presParOf" srcId="{FCFEE078-6CC0-41BD-A2B2-41F4B3952C0A}" destId="{E26F1C0E-9201-4D71-A8BE-BD40DAC73532}" srcOrd="9" destOrd="0" presId="urn:microsoft.com/office/officeart/2005/8/layout/cycle8"/>
    <dgm:cxn modelId="{AF31705B-44FE-4A1C-A3F1-54107161584E}" type="presParOf" srcId="{FCFEE078-6CC0-41BD-A2B2-41F4B3952C0A}" destId="{F4985540-016E-4A29-8494-B04CE49379E5}" srcOrd="10" destOrd="0" presId="urn:microsoft.com/office/officeart/2005/8/layout/cycle8"/>
    <dgm:cxn modelId="{0F6C61D2-FB96-4960-9AD7-C34AAD51D9AF}" type="presParOf" srcId="{FCFEE078-6CC0-41BD-A2B2-41F4B3952C0A}" destId="{46D999FF-4FD0-417E-AB15-E5843BCA9991}" srcOrd="11" destOrd="0" presId="urn:microsoft.com/office/officeart/2005/8/layout/cycle8"/>
    <dgm:cxn modelId="{2D613711-141A-4D9B-B21B-7C95584BBA76}" type="presParOf" srcId="{FCFEE078-6CC0-41BD-A2B2-41F4B3952C0A}" destId="{45C4A10A-01A6-404A-9665-53DA9B421EEE}" srcOrd="12" destOrd="0" presId="urn:microsoft.com/office/officeart/2005/8/layout/cycle8"/>
    <dgm:cxn modelId="{3A33C608-E53F-4370-825F-B4E5517155F8}" type="presParOf" srcId="{FCFEE078-6CC0-41BD-A2B2-41F4B3952C0A}" destId="{88376A1E-0577-4263-8B6E-3A07036474E0}" srcOrd="13" destOrd="0" presId="urn:microsoft.com/office/officeart/2005/8/layout/cycle8"/>
    <dgm:cxn modelId="{A5B1CFC8-4227-4A71-926E-C289E7B1A217}" type="presParOf" srcId="{FCFEE078-6CC0-41BD-A2B2-41F4B3952C0A}" destId="{135E41D7-A551-4851-ABA6-D3E0A40563E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F66BF-114F-421D-812B-F5360F072BF0}">
      <dsp:nvSpPr>
        <dsp:cNvPr id="0" name=""/>
        <dsp:cNvSpPr/>
      </dsp:nvSpPr>
      <dsp:spPr>
        <a:xfrm>
          <a:off x="3021154" y="303577"/>
          <a:ext cx="3923157" cy="3923157"/>
        </a:xfrm>
        <a:prstGeom prst="pie">
          <a:avLst>
            <a:gd name="adj1" fmla="val 16200000"/>
            <a:gd name="adj2" fmla="val 1800000"/>
          </a:avLst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900" b="1" kern="1200" dirty="0" err="1" smtClean="0">
              <a:solidFill>
                <a:schemeClr val="bg2">
                  <a:lumMod val="25000"/>
                </a:schemeClr>
              </a:solidFill>
              <a:latin typeface="+mj-lt"/>
            </a:rPr>
            <a:t>Initiering</a:t>
          </a:r>
          <a:endParaRPr lang="nn-NO" sz="1900" b="1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5088752" y="1134913"/>
        <a:ext cx="1401127" cy="1167606"/>
      </dsp:txXfrm>
    </dsp:sp>
    <dsp:sp modelId="{5C9D1328-519F-4D08-87C6-1936E1C48911}">
      <dsp:nvSpPr>
        <dsp:cNvPr id="0" name=""/>
        <dsp:cNvSpPr/>
      </dsp:nvSpPr>
      <dsp:spPr>
        <a:xfrm>
          <a:off x="2940356" y="443690"/>
          <a:ext cx="3923157" cy="392315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900" b="1" kern="1200" dirty="0" err="1" smtClean="0">
              <a:latin typeface="+mj-lt"/>
            </a:rPr>
            <a:t>Implementering</a:t>
          </a:r>
          <a:endParaRPr lang="nn-NO" sz="1900" b="1" kern="1200" dirty="0">
            <a:latin typeface="+mj-lt"/>
          </a:endParaRPr>
        </a:p>
      </dsp:txBody>
      <dsp:txXfrm>
        <a:off x="3874441" y="2989072"/>
        <a:ext cx="2101691" cy="1027493"/>
      </dsp:txXfrm>
    </dsp:sp>
    <dsp:sp modelId="{593EC289-58DE-45B6-A375-F3A4314C337A}">
      <dsp:nvSpPr>
        <dsp:cNvPr id="0" name=""/>
        <dsp:cNvSpPr/>
      </dsp:nvSpPr>
      <dsp:spPr>
        <a:xfrm>
          <a:off x="2859558" y="303577"/>
          <a:ext cx="3923157" cy="392315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900" b="1" kern="1200" dirty="0" smtClean="0">
              <a:latin typeface="+mj-lt"/>
            </a:rPr>
            <a:t>Vidareføring</a:t>
          </a:r>
          <a:endParaRPr lang="nn-NO" sz="1900" b="1" kern="1200" dirty="0">
            <a:latin typeface="+mj-lt"/>
          </a:endParaRPr>
        </a:p>
      </dsp:txBody>
      <dsp:txXfrm>
        <a:off x="3313990" y="1134913"/>
        <a:ext cx="1401127" cy="1167606"/>
      </dsp:txXfrm>
    </dsp:sp>
    <dsp:sp modelId="{45C4A10A-01A6-404A-9665-53DA9B421EEE}">
      <dsp:nvSpPr>
        <dsp:cNvPr id="0" name=""/>
        <dsp:cNvSpPr/>
      </dsp:nvSpPr>
      <dsp:spPr>
        <a:xfrm>
          <a:off x="2778616" y="60715"/>
          <a:ext cx="4408881" cy="440888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76A1E-0577-4263-8B6E-3A07036474E0}">
      <dsp:nvSpPr>
        <dsp:cNvPr id="0" name=""/>
        <dsp:cNvSpPr/>
      </dsp:nvSpPr>
      <dsp:spPr>
        <a:xfrm>
          <a:off x="2697494" y="200580"/>
          <a:ext cx="4408881" cy="440888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E41D7-A551-4851-ABA6-D3E0A40563E8}">
      <dsp:nvSpPr>
        <dsp:cNvPr id="0" name=""/>
        <dsp:cNvSpPr/>
      </dsp:nvSpPr>
      <dsp:spPr>
        <a:xfrm>
          <a:off x="2616372" y="60715"/>
          <a:ext cx="4408881" cy="44088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091BA-C90F-499F-BAFD-2DBC8E68CEBB}" type="datetimeFigureOut">
              <a:rPr lang="nn-NO" smtClean="0"/>
              <a:t>06.02.2018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DF140-ED85-432B-AB46-EE94A26CE7D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98036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EF55-8446-4E54-B046-746A6B5E5FFB}" type="datetimeFigureOut">
              <a:rPr lang="nn-NO" smtClean="0"/>
              <a:t>06.02.2018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FACCF-7389-434A-8997-BE8C73F3A0B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0244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FACCF-7389-434A-8997-BE8C73F3A0B0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989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98450" y="814388"/>
            <a:ext cx="7251700" cy="4079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n-NO" altLang="nb-NO" sz="2000" smtClean="0"/>
          </a:p>
        </p:txBody>
      </p:sp>
      <p:sp>
        <p:nvSpPr>
          <p:cNvPr id="4813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9FAEA2-1ADF-47DA-B8F8-3BADF3B0982B}" type="slidenum">
              <a:rPr lang="nn-NO" altLang="nb-NO" sz="1300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nn-NO" altLang="nb-NO" sz="130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n-NO" altLang="nb-NO" smtClean="0"/>
              <a:t>Kven er det som skal høyre til?</a:t>
            </a:r>
          </a:p>
          <a:p>
            <a:r>
              <a:rPr lang="nn-NO" altLang="nb-NO" smtClean="0"/>
              <a:t>IGP</a:t>
            </a:r>
          </a:p>
        </p:txBody>
      </p:sp>
      <p:sp>
        <p:nvSpPr>
          <p:cNvPr id="4403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872ADB-B56A-4F66-8504-144987A1C458}" type="slidenum">
              <a:rPr lang="nn-NO" altLang="nb-NO" sz="130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nn-NO" altLang="nb-NO" sz="13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36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Fokus på pedagogisk praksis,</a:t>
            </a:r>
            <a:r>
              <a:rPr lang="nn-NO" baseline="0" dirty="0" smtClean="0"/>
              <a:t> </a:t>
            </a:r>
            <a:r>
              <a:rPr lang="nn-NO" dirty="0" smtClean="0"/>
              <a:t>På </a:t>
            </a:r>
            <a:r>
              <a:rPr lang="nn-NO" dirty="0" err="1" smtClean="0"/>
              <a:t>elevsyn</a:t>
            </a:r>
            <a:r>
              <a:rPr lang="nn-NO" dirty="0" smtClean="0"/>
              <a:t>,</a:t>
            </a:r>
            <a:r>
              <a:rPr lang="nn-NO" baseline="0" dirty="0" smtClean="0"/>
              <a:t> </a:t>
            </a:r>
            <a:r>
              <a:rPr lang="nn-NO" dirty="0" smtClean="0"/>
              <a:t>På undervisninga,</a:t>
            </a:r>
            <a:r>
              <a:rPr lang="nn-NO" baseline="0" dirty="0" smtClean="0"/>
              <a:t> </a:t>
            </a:r>
            <a:r>
              <a:rPr lang="nn-NO" dirty="0" smtClean="0"/>
              <a:t>På læring og </a:t>
            </a:r>
            <a:r>
              <a:rPr lang="nn-NO" dirty="0" err="1" smtClean="0"/>
              <a:t>læringssyn</a:t>
            </a:r>
            <a:r>
              <a:rPr lang="nn-NO" dirty="0" smtClean="0"/>
              <a:t>,</a:t>
            </a:r>
            <a:r>
              <a:rPr lang="nn-NO" baseline="0" dirty="0" smtClean="0"/>
              <a:t> </a:t>
            </a:r>
            <a:r>
              <a:rPr lang="nn-NO" dirty="0" smtClean="0"/>
              <a:t>På variasjon og fleksibilitet</a:t>
            </a:r>
          </a:p>
          <a:p>
            <a:r>
              <a:rPr lang="nn-NO" dirty="0" smtClean="0"/>
              <a:t>Går frå fokus på eleven sin eigenskap og til korleis skulen møter elevane sine føresetnader på best mogleg måte.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 smtClean="0"/>
              <a:t>Alle omgrepa heng saman</a:t>
            </a:r>
            <a:r>
              <a:rPr lang="nn-NO" baseline="0" dirty="0" smtClean="0"/>
              <a:t>, det eine føreset dei to andre</a:t>
            </a:r>
            <a:endParaRPr lang="nn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F561B-129A-4918-AFF4-29D930A2ABF5}" type="slidenum">
              <a:rPr lang="nn-NO" smtClean="0"/>
              <a:pPr/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1232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nb-NO" dirty="0" smtClean="0"/>
              <a:t>Implementering handler om å sette i verk og gjennomføre et endringsarbeid. Denne modellen visualiserer prosessene som skjer i implementeringsarbeid. Disse prosessene må vi være oppmerksomme på.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Kilden (gul rubrikk) er det som skal implementeres, </a:t>
            </a:r>
          </a:p>
          <a:p>
            <a:pPr>
              <a:defRPr/>
            </a:pPr>
            <a:r>
              <a:rPr lang="nb-NO" dirty="0" smtClean="0"/>
              <a:t>Kjernekomponentene oppsummerer det innholdet som skal omgjøres til praksis.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I vårt sitt prosjekt, kompetanseløft i barnehagen er det den autoritative </a:t>
            </a:r>
            <a:r>
              <a:rPr lang="nb-NO" dirty="0" err="1" smtClean="0"/>
              <a:t>vaksenrolla</a:t>
            </a:r>
            <a:r>
              <a:rPr lang="nb-NO" dirty="0" smtClean="0"/>
              <a:t> som er kilden</a:t>
            </a:r>
          </a:p>
          <a:p>
            <a:pPr>
              <a:defRPr/>
            </a:pPr>
            <a:r>
              <a:rPr lang="nb-NO" dirty="0" smtClean="0"/>
              <a:t> </a:t>
            </a:r>
            <a:r>
              <a:rPr lang="nb-NO" dirty="0" err="1" smtClean="0"/>
              <a:t>kjernekomponentane</a:t>
            </a:r>
            <a:r>
              <a:rPr lang="nb-NO" dirty="0" smtClean="0"/>
              <a:t> blir då </a:t>
            </a:r>
            <a:r>
              <a:rPr lang="nb-NO" dirty="0" err="1" smtClean="0"/>
              <a:t>innhaldet</a:t>
            </a:r>
            <a:r>
              <a:rPr lang="nb-NO" dirty="0" smtClean="0"/>
              <a:t>,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n-NO" dirty="0" smtClean="0"/>
              <a:t> det som vi legg i kva den autoritative vaksne er.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n-NO" dirty="0" smtClean="0"/>
              <a:t> Innhaldet </a:t>
            </a:r>
            <a:r>
              <a:rPr lang="nn-NO" dirty="0" err="1" smtClean="0"/>
              <a:t>dvs</a:t>
            </a:r>
            <a:r>
              <a:rPr lang="nn-NO" dirty="0" smtClean="0"/>
              <a:t> vår forståing av autoritativ vaksen vil vere det som skal </a:t>
            </a:r>
            <a:r>
              <a:rPr lang="nn-NO" dirty="0" err="1" smtClean="0"/>
              <a:t>omgjerast</a:t>
            </a:r>
            <a:r>
              <a:rPr lang="nn-NO" dirty="0" smtClean="0"/>
              <a:t> til praksis, korleis vaksenrolla skal vere i vår barnehage. </a:t>
            </a:r>
          </a:p>
          <a:p>
            <a:pPr>
              <a:defRPr/>
            </a:pPr>
            <a:r>
              <a:rPr lang="nb-NO" dirty="0" smtClean="0"/>
              <a:t>Kvar barnehage må etter dette definere / dele opp begrepet den autoritative </a:t>
            </a:r>
            <a:r>
              <a:rPr lang="nb-NO" dirty="0" err="1" smtClean="0"/>
              <a:t>vaksne</a:t>
            </a:r>
            <a:r>
              <a:rPr lang="nb-NO" dirty="0" smtClean="0"/>
              <a:t> for å finne </a:t>
            </a:r>
            <a:r>
              <a:rPr lang="nb-NO" dirty="0" err="1" smtClean="0"/>
              <a:t>dei</a:t>
            </a:r>
            <a:r>
              <a:rPr lang="nb-NO" dirty="0" smtClean="0"/>
              <a:t> ulike </a:t>
            </a:r>
            <a:r>
              <a:rPr lang="nb-NO" dirty="0" err="1" smtClean="0"/>
              <a:t>kjernekomponentane</a:t>
            </a:r>
            <a:r>
              <a:rPr lang="nb-NO" dirty="0" smtClean="0"/>
              <a:t>.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n-NO" dirty="0" smtClean="0"/>
              <a:t>Det må diskuterast og reflekterast over dei ulike </a:t>
            </a:r>
            <a:r>
              <a:rPr lang="nn-NO" dirty="0" err="1" smtClean="0"/>
              <a:t>begrepa</a:t>
            </a:r>
            <a:r>
              <a:rPr lang="nn-NO" dirty="0" smtClean="0"/>
              <a:t> og forståinga for desse . Ein må ha gått gjennom kva til dømes relasjon betyr, kva </a:t>
            </a:r>
            <a:r>
              <a:rPr lang="nn-NO" dirty="0" err="1" smtClean="0"/>
              <a:t>anerkjenning</a:t>
            </a:r>
            <a:r>
              <a:rPr lang="nn-NO" dirty="0" smtClean="0"/>
              <a:t> betyr, kva varme betyr osb.</a:t>
            </a:r>
          </a:p>
          <a:p>
            <a:pPr>
              <a:defRPr/>
            </a:pPr>
            <a:r>
              <a:rPr lang="nb-NO" dirty="0" smtClean="0"/>
              <a:t>Ved å dele opp / konkretisere begrepet vil </a:t>
            </a:r>
            <a:r>
              <a:rPr lang="nb-NO" dirty="0" err="1" smtClean="0"/>
              <a:t>kjernekomponentane</a:t>
            </a:r>
            <a:r>
              <a:rPr lang="nb-NO" dirty="0" smtClean="0"/>
              <a:t> </a:t>
            </a:r>
            <a:r>
              <a:rPr lang="nb-NO" dirty="0" err="1" smtClean="0"/>
              <a:t>kome</a:t>
            </a:r>
            <a:r>
              <a:rPr lang="nb-NO" dirty="0" smtClean="0"/>
              <a:t> </a:t>
            </a:r>
            <a:r>
              <a:rPr lang="nb-NO" dirty="0" err="1" smtClean="0"/>
              <a:t>klarare</a:t>
            </a:r>
            <a:r>
              <a:rPr lang="nb-NO" dirty="0" smtClean="0"/>
              <a:t> fram</a:t>
            </a:r>
          </a:p>
          <a:p>
            <a:pPr>
              <a:defRPr/>
            </a:pPr>
            <a:r>
              <a:rPr lang="nn-NO" dirty="0" smtClean="0"/>
              <a:t> kva som skal endrast  og korleis det skal gjerast skal vere meir tydeleg meir diskuterbart 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n-NO" dirty="0" smtClean="0"/>
              <a:t>Når den enkelte tilsett har klart kva som er målet / kva skal endrast / korleis skal eg gjere  er ein klar til sjølve gjennomføringa. </a:t>
            </a:r>
          </a:p>
          <a:p>
            <a:pPr>
              <a:defRPr/>
            </a:pPr>
            <a:r>
              <a:rPr lang="nb-NO" dirty="0" smtClean="0"/>
              <a:t>Når vi var på besøk i </a:t>
            </a:r>
            <a:r>
              <a:rPr lang="nb-NO" dirty="0" err="1" smtClean="0"/>
              <a:t>dei</a:t>
            </a:r>
            <a:r>
              <a:rPr lang="nb-NO" dirty="0" smtClean="0"/>
              <a:t> ulike </a:t>
            </a:r>
            <a:r>
              <a:rPr lang="nb-NO" dirty="0" err="1" smtClean="0"/>
              <a:t>barnehagane</a:t>
            </a:r>
            <a:r>
              <a:rPr lang="nb-NO" dirty="0" smtClean="0"/>
              <a:t> </a:t>
            </a:r>
            <a:r>
              <a:rPr lang="nb-NO" dirty="0" err="1" smtClean="0"/>
              <a:t>såg</a:t>
            </a:r>
            <a:r>
              <a:rPr lang="nb-NO" dirty="0" smtClean="0"/>
              <a:t> vi at dette arbeidet er alt starta med. 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Kommunikasjonsforbindelsen (rød rubrikk) handler om </a:t>
            </a:r>
            <a:r>
              <a:rPr lang="nb-NO" b="1" dirty="0" smtClean="0"/>
              <a:t>gjennomføringa, altså </a:t>
            </a:r>
            <a:r>
              <a:rPr lang="nb-NO" b="1" dirty="0" err="1" smtClean="0"/>
              <a:t>korleis</a:t>
            </a:r>
            <a:r>
              <a:rPr lang="nb-NO" b="1" dirty="0" smtClean="0"/>
              <a:t> vi skal jobbe for å </a:t>
            </a:r>
            <a:r>
              <a:rPr lang="nb-NO" b="1" dirty="0" err="1" smtClean="0"/>
              <a:t>gjere</a:t>
            </a:r>
            <a:r>
              <a:rPr lang="nb-NO" b="1" dirty="0" smtClean="0"/>
              <a:t> </a:t>
            </a:r>
            <a:r>
              <a:rPr lang="nb-NO" b="1" dirty="0" err="1" smtClean="0"/>
              <a:t>innhaldet</a:t>
            </a:r>
            <a:r>
              <a:rPr lang="nb-NO" b="1" dirty="0" smtClean="0"/>
              <a:t> til </a:t>
            </a:r>
            <a:r>
              <a:rPr lang="nb-NO" b="1" dirty="0" err="1" smtClean="0"/>
              <a:t>ein</a:t>
            </a:r>
            <a:r>
              <a:rPr lang="nb-NO" b="1" dirty="0" smtClean="0"/>
              <a:t> del av vårt arbeid i barnehagen: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Destinasjon (blå firkant) viser til barnehagen / destinasjonen som har beslutta å gjennomføre </a:t>
            </a:r>
            <a:r>
              <a:rPr lang="nb-NO" dirty="0" err="1" smtClean="0"/>
              <a:t>eit</a:t>
            </a:r>
            <a:r>
              <a:rPr lang="nb-NO" dirty="0" smtClean="0"/>
              <a:t> endringsarbeid. Destinasjonen er alle tilsette i barnehagen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 </a:t>
            </a:r>
          </a:p>
          <a:p>
            <a:pPr>
              <a:defRPr/>
            </a:pPr>
            <a:r>
              <a:rPr lang="nb-NO" dirty="0" smtClean="0"/>
              <a:t>Som dere ser står disse tre firkantene i sammenheng. For å få kilden (pek på gul firkant) over i destinasjonen (pek på blå) må vi gjennom kommunikasjonsforbindelsen (dra fing fra gul til rød til blå). </a:t>
            </a:r>
          </a:p>
          <a:p>
            <a:pPr>
              <a:defRPr/>
            </a:pPr>
            <a:endParaRPr lang="nb-NO" b="1" dirty="0" smtClean="0"/>
          </a:p>
          <a:p>
            <a:pPr>
              <a:defRPr/>
            </a:pPr>
            <a:r>
              <a:rPr lang="nb-NO" b="1" dirty="0" smtClean="0"/>
              <a:t>Kommunikasjonsforbindelsen er altså kjempeviktig!</a:t>
            </a:r>
          </a:p>
          <a:p>
            <a:pPr>
              <a:defRPr/>
            </a:pPr>
            <a:endParaRPr lang="nb-NO" b="1" dirty="0" smtClean="0"/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For å kunne lykkes med å få kilden over til destinasjonen kreves det at:</a:t>
            </a:r>
          </a:p>
          <a:p>
            <a:pPr>
              <a:defRPr/>
            </a:pPr>
            <a:r>
              <a:rPr lang="nb-NO" dirty="0" smtClean="0"/>
              <a:t>Vi trener nok på kjernekomponentene / vi må ha </a:t>
            </a:r>
            <a:r>
              <a:rPr lang="nb-NO" dirty="0" err="1" smtClean="0"/>
              <a:t>tryggheit</a:t>
            </a:r>
            <a:r>
              <a:rPr lang="nb-NO" dirty="0" smtClean="0"/>
              <a:t> i </a:t>
            </a:r>
            <a:r>
              <a:rPr lang="nb-NO" dirty="0" err="1" smtClean="0"/>
              <a:t>innhaldet</a:t>
            </a:r>
            <a:r>
              <a:rPr lang="nb-NO" dirty="0" smtClean="0"/>
              <a:t> i </a:t>
            </a:r>
            <a:r>
              <a:rPr lang="nb-NO" dirty="0" err="1" smtClean="0"/>
              <a:t>kjernekomponentane</a:t>
            </a:r>
            <a:r>
              <a:rPr lang="nb-NO" dirty="0" smtClean="0"/>
              <a:t> felles forståing (så langt som det er råd) </a:t>
            </a:r>
          </a:p>
          <a:p>
            <a:pPr>
              <a:defRPr/>
            </a:pPr>
            <a:r>
              <a:rPr lang="nb-NO" dirty="0" smtClean="0"/>
              <a:t>Vi får nok veiledning og støtte eller ros og oppmerksomhet til å holde oppe motivasjonen</a:t>
            </a:r>
          </a:p>
          <a:p>
            <a:pPr>
              <a:defRPr/>
            </a:pPr>
            <a:r>
              <a:rPr lang="nb-NO" dirty="0" smtClean="0"/>
              <a:t>Vi har hatt sterk nok ledelse til at arbeidet drives fra begynnelse til slutt</a:t>
            </a:r>
          </a:p>
          <a:p>
            <a:pPr>
              <a:defRPr/>
            </a:pPr>
            <a:r>
              <a:rPr lang="nb-NO" dirty="0" smtClean="0"/>
              <a:t> </a:t>
            </a:r>
          </a:p>
          <a:p>
            <a:pPr>
              <a:defRPr/>
            </a:pPr>
            <a:r>
              <a:rPr lang="nb-NO" dirty="0" smtClean="0"/>
              <a:t>God implementering vil medvirke til at mest </a:t>
            </a:r>
            <a:r>
              <a:rPr lang="nb-NO" dirty="0" err="1" smtClean="0"/>
              <a:t>muleg</a:t>
            </a:r>
            <a:r>
              <a:rPr lang="nb-NO" dirty="0" smtClean="0"/>
              <a:t> av </a:t>
            </a:r>
            <a:r>
              <a:rPr lang="nb-NO" dirty="0" err="1" smtClean="0"/>
              <a:t>innhaldet</a:t>
            </a:r>
            <a:r>
              <a:rPr lang="nb-NO" dirty="0" smtClean="0"/>
              <a:t> i kilden blir overført til destinasjonen.</a:t>
            </a:r>
          </a:p>
          <a:p>
            <a:pPr>
              <a:defRPr/>
            </a:pPr>
            <a:r>
              <a:rPr lang="nn-NO" dirty="0" smtClean="0"/>
              <a:t>Korleis ein jobbar med trening, </a:t>
            </a:r>
            <a:r>
              <a:rPr lang="nn-NO" dirty="0" err="1" smtClean="0"/>
              <a:t>veiledning</a:t>
            </a:r>
            <a:r>
              <a:rPr lang="nn-NO" dirty="0" smtClean="0"/>
              <a:t>(administrativ støtte) vil vere avgjerande for kvaliteten.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 Og deres </a:t>
            </a:r>
            <a:r>
              <a:rPr lang="nb-NO" i="1" dirty="0" smtClean="0"/>
              <a:t>deltakelse, arbeid og innsats</a:t>
            </a:r>
            <a:r>
              <a:rPr lang="nb-NO" dirty="0" smtClean="0"/>
              <a:t> er avgjørende for resultatet i destinasjonen! Det vil si at hvis alle tar ansvaret for å delta i oppgavene vi skal jobbe med i felleskap, så vil vi klare å være en barnehage som jobber </a:t>
            </a:r>
            <a:r>
              <a:rPr lang="nb-NO" b="1" dirty="0" smtClean="0"/>
              <a:t>sammen</a:t>
            </a:r>
            <a:r>
              <a:rPr lang="nb-NO" dirty="0" smtClean="0"/>
              <a:t> om å utvikle kunnskap og ”arbeide” kunnskapen inn i vår felles praksis.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endParaRPr lang="nn-NO" dirty="0"/>
          </a:p>
        </p:txBody>
      </p:sp>
      <p:sp>
        <p:nvSpPr>
          <p:cNvPr id="2560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03128" indent="-270434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081735" indent="-216347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514429" indent="-216347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1947123" indent="-216347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379817" indent="-2163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812512" indent="-2163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245206" indent="-2163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677900" indent="-2163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B31580D-7C3F-4981-8E0B-59CDE7536A8F}" type="slidenum">
              <a:rPr lang="nn-NO" altLang="nb-NO"/>
              <a:pPr/>
              <a:t>19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74374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C230-8B4B-4DB0-8D2A-34655D03EF2E}" type="datetime1">
              <a:rPr lang="nn-NO" smtClean="0"/>
              <a:t>06.02.2018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2531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60AA-718B-4083-8BDF-CFD0DEDBA972}" type="datetime1">
              <a:rPr lang="nn-NO" smtClean="0"/>
              <a:t>06.02.2018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7736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1BD3-80AB-47E6-BDD2-ECF754C2070C}" type="datetime1">
              <a:rPr lang="nn-NO" smtClean="0"/>
              <a:t>06.02.2018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7515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017D-8B59-4702-A653-A8653799F195}" type="datetime1">
              <a:rPr lang="nn-NO" smtClean="0"/>
              <a:t>06.02.2018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1216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DD23-8DC1-44FD-9DFB-1063D875DFCF}" type="datetime1">
              <a:rPr lang="nn-NO" smtClean="0"/>
              <a:t>06.02.2018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388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1ED2-6706-4B5B-AAA7-D74BE5276724}" type="datetime1">
              <a:rPr lang="nn-NO" smtClean="0"/>
              <a:t>06.02.2018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4919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88EA-A07A-4CBB-B573-3D1115903D31}" type="datetime1">
              <a:rPr lang="nn-NO" smtClean="0"/>
              <a:t>06.02.2018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72623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3540-971E-4773-B835-C9FF6C92A247}" type="datetime1">
              <a:rPr lang="nn-NO" smtClean="0"/>
              <a:t>06.02.2018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5413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6659-B761-4762-8669-8E209D928337}" type="datetime1">
              <a:rPr lang="nn-NO" smtClean="0"/>
              <a:t>06.02.2018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9423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A936-F97F-4064-9A19-5E3A621EE4D8}" type="datetime1">
              <a:rPr lang="nn-NO" smtClean="0"/>
              <a:t>06.02.2018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811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6335-0389-40DC-8AEF-CA118E220B55}" type="datetime1">
              <a:rPr lang="nn-NO" smtClean="0"/>
              <a:t>06.02.2018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8220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F7BE-5D96-40F3-87E1-4B18B1AB2A8A}" type="datetime1">
              <a:rPr lang="nn-NO" smtClean="0"/>
              <a:t>06.02.2018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6528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D1A-DD5E-4167-8B4A-668704DDC671}" type="datetime1">
              <a:rPr lang="nn-NO" smtClean="0"/>
              <a:t>06.02.2018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1702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D045-EDB3-47BD-AE87-8F2C8AD73834}" type="datetime1">
              <a:rPr lang="nn-NO" smtClean="0"/>
              <a:t>06.02.2018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8152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1414-9C3F-4FCA-A83D-E78B714974D2}" type="datetime1">
              <a:rPr lang="nn-NO" smtClean="0"/>
              <a:t>06.02.2018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5459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6C0B-AF75-4158-95EC-F4FF5F9707B7}" type="datetime1">
              <a:rPr lang="nn-NO" smtClean="0"/>
              <a:t>06.02.2018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1184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A4BE-8662-4FD7-B939-07CBEC8BCF05}" type="datetime1">
              <a:rPr lang="nn-NO" smtClean="0"/>
              <a:t>06.02.2018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155ECBF-E7D1-4B6F-8463-F67ED9EC150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5751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15911" y="624110"/>
            <a:ext cx="9788701" cy="1280890"/>
          </a:xfrm>
        </p:spPr>
        <p:txBody>
          <a:bodyPr/>
          <a:lstStyle/>
          <a:p>
            <a:r>
              <a:rPr lang="nn-NO" dirty="0" smtClean="0"/>
              <a:t>Interkommunalt PPT samarbeid i 4 kommunar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pic>
        <p:nvPicPr>
          <p:cNvPr id="1026" name="Picture 2" descr="https://tse3.mm.bing.net/th?id=OIP.M2c1f5bf07bc20411c78480429e51d744o0&amp;pid=15.1&amp;P=0&amp;w=260&amp;h=17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2" y="3973689"/>
            <a:ext cx="3969456" cy="252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ryllupsdagen.no/bd/filer/590220110806035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1" y="1264555"/>
            <a:ext cx="3969457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se3.mm.bing.net/th?id=OIP.hH3bIc5FDybOfXkvDbl00AEsDh&amp;pid=15.1&amp;P=0&amp;w=257&amp;h=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4" y="1264555"/>
            <a:ext cx="4128025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1</a:t>
            </a:fld>
            <a:endParaRPr lang="nn-NO"/>
          </a:p>
        </p:txBody>
      </p:sp>
      <p:pic>
        <p:nvPicPr>
          <p:cNvPr id="7" name="Picture 6" descr="Relatert bil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4" y="3973689"/>
            <a:ext cx="4128025" cy="252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42533" y="624110"/>
            <a:ext cx="9862079" cy="1280890"/>
          </a:xfrm>
        </p:spPr>
        <p:txBody>
          <a:bodyPr>
            <a:normAutofit/>
          </a:bodyPr>
          <a:lstStyle/>
          <a:p>
            <a:r>
              <a:rPr lang="nn-NO" sz="5400" dirty="0" smtClean="0"/>
              <a:t>Saker</a:t>
            </a:r>
            <a:endParaRPr lang="nn-NO" sz="5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42533" y="2133600"/>
            <a:ext cx="9862079" cy="3777622"/>
          </a:xfrm>
        </p:spPr>
        <p:txBody>
          <a:bodyPr>
            <a:normAutofit/>
          </a:bodyPr>
          <a:lstStyle/>
          <a:p>
            <a:r>
              <a:rPr lang="nn-NO" sz="4000" b="1" dirty="0" smtClean="0"/>
              <a:t>Ca 650 individsaker</a:t>
            </a:r>
          </a:p>
          <a:p>
            <a:r>
              <a:rPr lang="nn-NO" sz="4000" b="1" dirty="0" smtClean="0"/>
              <a:t>Mange systemsaker</a:t>
            </a:r>
            <a:endParaRPr lang="nn-NO" sz="4000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837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84489" y="624110"/>
            <a:ext cx="10020124" cy="1280890"/>
          </a:xfrm>
        </p:spPr>
        <p:txBody>
          <a:bodyPr/>
          <a:lstStyle/>
          <a:p>
            <a:r>
              <a:rPr lang="nn-NO" dirty="0" smtClean="0"/>
              <a:t>PPT sitt mandat - opplæringslova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41779" y="1811867"/>
            <a:ext cx="10262834" cy="4099355"/>
          </a:xfrm>
        </p:spPr>
        <p:txBody>
          <a:bodyPr>
            <a:noAutofit/>
          </a:bodyPr>
          <a:lstStyle/>
          <a:p>
            <a:r>
              <a:rPr lang="nn-NO" sz="2800" dirty="0" smtClean="0">
                <a:latin typeface="+mj-lt"/>
              </a:rPr>
              <a:t>Opplæringslova. § 5-6. Pedagogisk-psykologisk teneste </a:t>
            </a:r>
          </a:p>
          <a:p>
            <a:r>
              <a:rPr lang="nn-NO" sz="2800" dirty="0" smtClean="0">
                <a:latin typeface="+mj-lt"/>
              </a:rPr>
              <a:t>Tenesta skal hjelpe skulen og barnehagen i arbeidet med kompetanseutvikling og organisasjonsutvikling for å leggje opplæringa betre til rette for elevar med særlege behov. Den pedagogisk-psykologiske tenesta skal sørgje for at det blir utarbeidd sakkunnig vurdering der lova krev det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Ingrid Evebø Haug           PPT for Ulstein og Hareid</a:t>
            </a: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0A5A-7E67-4FD3-8043-48F0BB1DD709}" type="slidenum">
              <a:rPr lang="nn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682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07068" y="-513645"/>
            <a:ext cx="9997544" cy="2105377"/>
          </a:xfrm>
        </p:spPr>
        <p:txBody>
          <a:bodyPr>
            <a:normAutofit/>
          </a:bodyPr>
          <a:lstStyle/>
          <a:p>
            <a:r>
              <a:rPr lang="nn-NO" dirty="0" smtClean="0"/>
              <a:t>Stortingsmelding/ kvalitetskriteria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24756" y="2111022"/>
            <a:ext cx="9579855" cy="362373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nn-NO" sz="3600" dirty="0" smtClean="0">
                <a:latin typeface="+mj-lt"/>
              </a:rPr>
              <a:t>PPT </a:t>
            </a:r>
            <a:r>
              <a:rPr lang="nn-NO" sz="3600" dirty="0">
                <a:latin typeface="+mj-lt"/>
              </a:rPr>
              <a:t>skal vere ei fagleg kompetent </a:t>
            </a:r>
            <a:r>
              <a:rPr lang="nn-NO" sz="3600" dirty="0" smtClean="0">
                <a:latin typeface="+mj-lt"/>
              </a:rPr>
              <a:t>teneste</a:t>
            </a:r>
          </a:p>
          <a:p>
            <a:pPr marL="742950" indent="-742950">
              <a:buAutoNum type="arabicPeriod"/>
            </a:pPr>
            <a:r>
              <a:rPr lang="nn-NO" sz="3600" dirty="0" smtClean="0">
                <a:latin typeface="+mj-lt"/>
              </a:rPr>
              <a:t>PPT </a:t>
            </a:r>
            <a:r>
              <a:rPr lang="nn-NO" sz="3600" dirty="0">
                <a:latin typeface="+mj-lt"/>
              </a:rPr>
              <a:t>er </a:t>
            </a:r>
            <a:r>
              <a:rPr lang="nn-NO" sz="3600" dirty="0" smtClean="0">
                <a:latin typeface="+mj-lt"/>
              </a:rPr>
              <a:t>tydelig, tilgjengeleg </a:t>
            </a:r>
            <a:r>
              <a:rPr lang="nn-NO" sz="3600" dirty="0">
                <a:latin typeface="+mj-lt"/>
              </a:rPr>
              <a:t>og medverkar til heilskap og </a:t>
            </a:r>
            <a:r>
              <a:rPr lang="nn-NO" sz="3600" dirty="0" smtClean="0">
                <a:latin typeface="+mj-lt"/>
              </a:rPr>
              <a:t>samanheng</a:t>
            </a:r>
          </a:p>
          <a:p>
            <a:pPr marL="742950" indent="-742950">
              <a:buAutoNum type="arabicPeriod"/>
            </a:pPr>
            <a:r>
              <a:rPr lang="nn-NO" sz="3600" dirty="0" smtClean="0">
                <a:latin typeface="+mj-lt"/>
              </a:rPr>
              <a:t>PPT </a:t>
            </a:r>
            <a:r>
              <a:rPr lang="nn-NO" sz="3600" dirty="0">
                <a:latin typeface="+mj-lt"/>
              </a:rPr>
              <a:t>arbeidar </a:t>
            </a:r>
            <a:r>
              <a:rPr lang="nn-NO" sz="3600" dirty="0" smtClean="0">
                <a:latin typeface="+mj-lt"/>
              </a:rPr>
              <a:t>førebyggande</a:t>
            </a:r>
          </a:p>
          <a:p>
            <a:pPr marL="742950" indent="-742950">
              <a:buAutoNum type="arabicPeriod"/>
            </a:pPr>
            <a:r>
              <a:rPr lang="nn-NO" sz="3600" dirty="0" smtClean="0">
                <a:latin typeface="+mj-lt"/>
              </a:rPr>
              <a:t>PPT </a:t>
            </a:r>
            <a:r>
              <a:rPr lang="nn-NO" sz="3600" dirty="0">
                <a:latin typeface="+mj-lt"/>
              </a:rPr>
              <a:t>bidreg til tidleg </a:t>
            </a:r>
            <a:r>
              <a:rPr lang="nn-NO" sz="3600" dirty="0" smtClean="0">
                <a:latin typeface="+mj-lt"/>
              </a:rPr>
              <a:t>innsats</a:t>
            </a:r>
          </a:p>
          <a:p>
            <a:endParaRPr lang="nn-NO" sz="3600" dirty="0" smtClean="0">
              <a:latin typeface="+mj-lt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169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153" y="402956"/>
            <a:ext cx="10749061" cy="6230319"/>
          </a:xfrm>
          <a:prstGeom prst="rect">
            <a:avLst/>
          </a:prstGeo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92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37"/>
          <p:cNvGrpSpPr>
            <a:grpSpLocks noChangeAspect="1"/>
          </p:cNvGrpSpPr>
          <p:nvPr/>
        </p:nvGrpSpPr>
        <p:grpSpPr bwMode="auto">
          <a:xfrm>
            <a:off x="412377" y="771526"/>
            <a:ext cx="11510682" cy="6299199"/>
            <a:chOff x="3488" y="3934"/>
            <a:chExt cx="10093" cy="6491"/>
          </a:xfrm>
        </p:grpSpPr>
        <p:sp>
          <p:nvSpPr>
            <p:cNvPr id="47113" name="AutoShape 38"/>
            <p:cNvSpPr>
              <a:spLocks noChangeAspect="1" noChangeArrowheads="1"/>
            </p:cNvSpPr>
            <p:nvPr/>
          </p:nvSpPr>
          <p:spPr bwMode="auto">
            <a:xfrm>
              <a:off x="3488" y="3934"/>
              <a:ext cx="9914" cy="649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n-NO" altLang="nb-NO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14" name="Text Box 39"/>
            <p:cNvSpPr txBox="1">
              <a:spLocks noChangeArrowheads="1"/>
            </p:cNvSpPr>
            <p:nvPr/>
          </p:nvSpPr>
          <p:spPr bwMode="auto">
            <a:xfrm>
              <a:off x="3976" y="4884"/>
              <a:ext cx="397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b-NO" altLang="nb-NO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15" name="Oval 40"/>
            <p:cNvSpPr>
              <a:spLocks noChangeArrowheads="1"/>
            </p:cNvSpPr>
            <p:nvPr/>
          </p:nvSpPr>
          <p:spPr bwMode="auto">
            <a:xfrm>
              <a:off x="8349" y="6455"/>
              <a:ext cx="1598" cy="144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n-NO" altLang="nb-NO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16" name="Oval 41"/>
            <p:cNvSpPr>
              <a:spLocks noChangeArrowheads="1"/>
            </p:cNvSpPr>
            <p:nvPr/>
          </p:nvSpPr>
          <p:spPr bwMode="auto">
            <a:xfrm>
              <a:off x="6718" y="6548"/>
              <a:ext cx="1600" cy="1516"/>
            </a:xfrm>
            <a:prstGeom prst="ellips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n-NO" altLang="nb-NO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17" name="Oval 42"/>
            <p:cNvSpPr>
              <a:spLocks noChangeArrowheads="1"/>
            </p:cNvSpPr>
            <p:nvPr/>
          </p:nvSpPr>
          <p:spPr bwMode="auto">
            <a:xfrm>
              <a:off x="7404" y="4953"/>
              <a:ext cx="1685" cy="15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n-NO" altLang="nb-NO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18" name="Oval 43"/>
            <p:cNvSpPr>
              <a:spLocks noChangeArrowheads="1"/>
            </p:cNvSpPr>
            <p:nvPr/>
          </p:nvSpPr>
          <p:spPr bwMode="auto">
            <a:xfrm>
              <a:off x="7519" y="5946"/>
              <a:ext cx="1577" cy="1533"/>
            </a:xfrm>
            <a:prstGeom prst="ellipse">
              <a:avLst/>
            </a:prstGeom>
            <a:solidFill>
              <a:srgbClr val="BBE0E3">
                <a:alpha val="0"/>
              </a:srgbClr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63094" tIns="31547" rIns="63094" bIns="31547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b-NO" altLang="nb-NO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19" name="Text Box 44"/>
            <p:cNvSpPr txBox="1">
              <a:spLocks noChangeArrowheads="1"/>
            </p:cNvSpPr>
            <p:nvPr/>
          </p:nvSpPr>
          <p:spPr bwMode="auto">
            <a:xfrm>
              <a:off x="10234" y="3934"/>
              <a:ext cx="3347" cy="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K - Kontekst   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Læringsmiljø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Wingdings 3" panose="05040102010807070707" pitchFamily="18" charset="2"/>
                <a:buNone/>
              </a:pPr>
              <a:r>
                <a:rPr lang="nb-NO" altLang="nb-NO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Verdigrunnlag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Relasjonar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Organisering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Reglar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Overgangar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Beskjedar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Handlingsplan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Læring/TPO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VFL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Språk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Leik – sosial kompetanse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b-NO" altLang="nb-NO" sz="2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A - Aktør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Verkelegheitsoppf.  sjølvoppfatning og meistringsstrategiar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b-NO" altLang="nb-NO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20" name="Text Box 45"/>
            <p:cNvSpPr txBox="1">
              <a:spLocks noChangeArrowheads="1"/>
            </p:cNvSpPr>
            <p:nvPr/>
          </p:nvSpPr>
          <p:spPr bwMode="auto">
            <a:xfrm>
              <a:off x="3976" y="7903"/>
              <a:ext cx="3667" cy="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339966"/>
                  </a:solidFill>
                  <a:latin typeface="Times New Roman" panose="02020603050405020304" pitchFamily="18" charset="0"/>
                </a:rPr>
                <a:t>I - Individ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339966"/>
                  </a:solidFill>
                  <a:latin typeface="Times New Roman" panose="02020603050405020304" pitchFamily="18" charset="0"/>
                </a:rPr>
                <a:t>Eleven sine individuelle  føresetnadar, heimetilhøve, særlige sterke sider, intr og behov, medverknad, sjølvbilde, motivasjon meistring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b-NO" altLang="nb-NO" sz="1200" b="1">
                <a:solidFill>
                  <a:srgbClr val="339966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b-NO" altLang="nb-NO" sz="1200" b="1">
                <a:solidFill>
                  <a:srgbClr val="339966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b-NO" altLang="nb-NO" sz="1200" b="1">
                <a:solidFill>
                  <a:srgbClr val="339966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b-NO" altLang="nb-NO" sz="1200" b="1">
                <a:solidFill>
                  <a:srgbClr val="339966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b-NO" altLang="nb-NO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21" name="Text Box 46"/>
            <p:cNvSpPr txBox="1">
              <a:spLocks noChangeArrowheads="1"/>
            </p:cNvSpPr>
            <p:nvPr/>
          </p:nvSpPr>
          <p:spPr bwMode="auto">
            <a:xfrm>
              <a:off x="3976" y="4555"/>
              <a:ext cx="2764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S - System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nb-NO" altLang="nb-NO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Eleven i samspel med ulike sosiale system. Omfattar alle perspektiva</a:t>
              </a:r>
              <a:endParaRPr lang="nb-NO" altLang="nb-NO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22" name="Line 47"/>
            <p:cNvSpPr>
              <a:spLocks noChangeShapeType="1"/>
            </p:cNvSpPr>
            <p:nvPr/>
          </p:nvSpPr>
          <p:spPr bwMode="auto">
            <a:xfrm>
              <a:off x="5499" y="5692"/>
              <a:ext cx="2671" cy="7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n-NO"/>
            </a:p>
          </p:txBody>
        </p:sp>
        <p:sp>
          <p:nvSpPr>
            <p:cNvPr id="47123" name="Line 48"/>
            <p:cNvSpPr>
              <a:spLocks noChangeShapeType="1"/>
            </p:cNvSpPr>
            <p:nvPr/>
          </p:nvSpPr>
          <p:spPr bwMode="auto">
            <a:xfrm flipH="1">
              <a:off x="9132" y="5143"/>
              <a:ext cx="532" cy="3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n-NO"/>
            </a:p>
          </p:txBody>
        </p:sp>
        <p:sp>
          <p:nvSpPr>
            <p:cNvPr id="47124" name="Line 49"/>
            <p:cNvSpPr>
              <a:spLocks noChangeShapeType="1"/>
            </p:cNvSpPr>
            <p:nvPr/>
          </p:nvSpPr>
          <p:spPr bwMode="auto">
            <a:xfrm flipV="1">
              <a:off x="5033" y="7862"/>
              <a:ext cx="1915" cy="1353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n-NO"/>
            </a:p>
          </p:txBody>
        </p:sp>
        <p:sp>
          <p:nvSpPr>
            <p:cNvPr id="47125" name="Line 50"/>
            <p:cNvSpPr>
              <a:spLocks noChangeShapeType="1"/>
            </p:cNvSpPr>
            <p:nvPr/>
          </p:nvSpPr>
          <p:spPr bwMode="auto">
            <a:xfrm flipH="1" flipV="1">
              <a:off x="9559" y="7200"/>
              <a:ext cx="444" cy="135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47107" name="Rectangle 51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71525"/>
          </a:xfrm>
        </p:spPr>
        <p:txBody>
          <a:bodyPr/>
          <a:lstStyle/>
          <a:p>
            <a:pPr eaLnBrk="1" hangingPunct="1"/>
            <a:r>
              <a:rPr lang="nn-NO" altLang="nb-NO" b="1" smtClean="0">
                <a:cs typeface="Times New Roman" panose="02020603050405020304" pitchFamily="18" charset="0"/>
              </a:rPr>
              <a:t>Systemperspektivet </a:t>
            </a:r>
            <a:r>
              <a:rPr lang="nn-NO" altLang="nb-NO" sz="2000" b="1">
                <a:cs typeface="Times New Roman" panose="02020603050405020304" pitchFamily="18" charset="0"/>
              </a:rPr>
              <a:t>(Utdanningsdirektoratet)</a:t>
            </a:r>
          </a:p>
        </p:txBody>
      </p:sp>
      <p:sp>
        <p:nvSpPr>
          <p:cNvPr id="47108" name="TekstSylinder 1"/>
          <p:cNvSpPr txBox="1">
            <a:spLocks noChangeArrowheads="1"/>
          </p:cNvSpPr>
          <p:nvPr/>
        </p:nvSpPr>
        <p:spPr bwMode="auto">
          <a:xfrm>
            <a:off x="5591176" y="2798764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nn-NO" altLang="nb-NO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7109" name="TekstSylinder 2"/>
          <p:cNvSpPr txBox="1">
            <a:spLocks noChangeArrowheads="1"/>
          </p:cNvSpPr>
          <p:nvPr/>
        </p:nvSpPr>
        <p:spPr bwMode="auto">
          <a:xfrm>
            <a:off x="5735639" y="256540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n-NO" altLang="nb-NO" b="1" dirty="0">
                <a:solidFill>
                  <a:schemeClr val="tx1"/>
                </a:solidFill>
                <a:latin typeface="Tahoma" panose="020B0604030504040204" pitchFamily="34" charset="0"/>
              </a:rPr>
              <a:t>K</a:t>
            </a:r>
          </a:p>
        </p:txBody>
      </p:sp>
      <p:sp>
        <p:nvSpPr>
          <p:cNvPr id="47110" name="TekstSylinder 3"/>
          <p:cNvSpPr txBox="1">
            <a:spLocks noChangeArrowheads="1"/>
          </p:cNvSpPr>
          <p:nvPr/>
        </p:nvSpPr>
        <p:spPr bwMode="auto">
          <a:xfrm>
            <a:off x="6672263" y="4005264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n-NO" altLang="nb-NO" b="1">
                <a:solidFill>
                  <a:schemeClr val="tx1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47111" name="TekstSylinder 4"/>
          <p:cNvSpPr txBox="1">
            <a:spLocks noChangeArrowheads="1"/>
          </p:cNvSpPr>
          <p:nvPr/>
        </p:nvSpPr>
        <p:spPr bwMode="auto">
          <a:xfrm>
            <a:off x="4829176" y="4189414"/>
            <a:ext cx="550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n-NO" altLang="nb-NO" b="1">
                <a:solidFill>
                  <a:schemeClr val="tx1"/>
                </a:solidFill>
                <a:latin typeface="Tahoma" panose="020B0604030504040204" pitchFamily="34" charset="0"/>
              </a:rPr>
              <a:t>I</a:t>
            </a:r>
          </a:p>
        </p:txBody>
      </p:sp>
      <p:sp>
        <p:nvSpPr>
          <p:cNvPr id="47112" name="TekstSylinder 5"/>
          <p:cNvSpPr txBox="1">
            <a:spLocks noChangeArrowheads="1"/>
          </p:cNvSpPr>
          <p:nvPr/>
        </p:nvSpPr>
        <p:spPr bwMode="auto">
          <a:xfrm>
            <a:off x="5662614" y="3571875"/>
            <a:ext cx="55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n-NO" altLang="nb-NO" b="1">
                <a:solidFill>
                  <a:schemeClr val="tx1"/>
                </a:solidFill>
                <a:latin typeface="Tahoma" panose="020B060403050404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212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6223" y="624110"/>
            <a:ext cx="9698390" cy="1280890"/>
          </a:xfrm>
        </p:spPr>
        <p:txBody>
          <a:bodyPr/>
          <a:lstStyle/>
          <a:p>
            <a:r>
              <a:rPr lang="nn-NO" dirty="0"/>
              <a:t>L</a:t>
            </a:r>
            <a:r>
              <a:rPr lang="nn-NO" dirty="0" smtClean="0"/>
              <a:t>angsiktig arbeid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21557" y="1992489"/>
            <a:ext cx="9783056" cy="3918733"/>
          </a:xfrm>
        </p:spPr>
        <p:txBody>
          <a:bodyPr>
            <a:normAutofit fontScale="62500" lnSpcReduction="20000"/>
          </a:bodyPr>
          <a:lstStyle/>
          <a:p>
            <a:r>
              <a:rPr lang="nn-NO" sz="3200" dirty="0">
                <a:latin typeface="+mj-lt"/>
              </a:rPr>
              <a:t>A</a:t>
            </a:r>
            <a:r>
              <a:rPr lang="nn-NO" sz="3200" dirty="0" smtClean="0">
                <a:latin typeface="+mj-lt"/>
              </a:rPr>
              <a:t>nsvarsfullt og arbeidsamt felles oppdrag</a:t>
            </a:r>
          </a:p>
          <a:p>
            <a:r>
              <a:rPr lang="nn-NO" sz="3200" dirty="0" smtClean="0">
                <a:latin typeface="+mj-lt"/>
              </a:rPr>
              <a:t>Målet må vere å sikre gode og likeverdige teneste </a:t>
            </a:r>
          </a:p>
          <a:p>
            <a:r>
              <a:rPr lang="nn-NO" sz="3200" dirty="0" smtClean="0">
                <a:latin typeface="+mj-lt"/>
              </a:rPr>
              <a:t>No har vi muligheita til å arbeide på betre og meir effektive måtar - arbeide smart</a:t>
            </a:r>
          </a:p>
          <a:p>
            <a:r>
              <a:rPr lang="nn-NO" sz="3200" dirty="0" smtClean="0">
                <a:latin typeface="+mj-lt"/>
              </a:rPr>
              <a:t>Større fagmiljø</a:t>
            </a:r>
          </a:p>
          <a:p>
            <a:r>
              <a:rPr lang="nn-NO" sz="3200" dirty="0" smtClean="0">
                <a:latin typeface="+mj-lt"/>
              </a:rPr>
              <a:t>God og likeverdig organisering</a:t>
            </a:r>
            <a:endParaRPr lang="nn-NO" sz="3200" dirty="0">
              <a:latin typeface="+mj-lt"/>
            </a:endParaRPr>
          </a:p>
          <a:p>
            <a:r>
              <a:rPr lang="nn-NO" sz="3200" dirty="0" smtClean="0">
                <a:latin typeface="+mj-lt"/>
              </a:rPr>
              <a:t>Utvikle felles teneste og tilpassa arbeidsmåtar</a:t>
            </a:r>
          </a:p>
          <a:p>
            <a:r>
              <a:rPr lang="nn-NO" sz="3200" dirty="0" smtClean="0">
                <a:latin typeface="+mj-lt"/>
              </a:rPr>
              <a:t>Vi må støtte kvarandre, tenke langsiktig og arbeide godt i alle fasar i denne store endringa</a:t>
            </a:r>
          </a:p>
          <a:p>
            <a:r>
              <a:rPr lang="nn-NO" sz="3200" dirty="0">
                <a:latin typeface="+mj-lt"/>
              </a:rPr>
              <a:t>Prioritere kompetanseheving og </a:t>
            </a:r>
            <a:r>
              <a:rPr lang="nn-NO" sz="3200" dirty="0" smtClean="0">
                <a:latin typeface="+mj-lt"/>
              </a:rPr>
              <a:t>organisasjonsutvikling i </a:t>
            </a:r>
            <a:r>
              <a:rPr lang="nn-NO" sz="3200" dirty="0">
                <a:latin typeface="+mj-lt"/>
              </a:rPr>
              <a:t>barnehage og </a:t>
            </a:r>
            <a:r>
              <a:rPr lang="nn-NO" sz="3200" dirty="0" smtClean="0">
                <a:latin typeface="+mj-lt"/>
              </a:rPr>
              <a:t>skule</a:t>
            </a:r>
          </a:p>
          <a:p>
            <a:r>
              <a:rPr lang="nn-NO" sz="3200" dirty="0">
                <a:latin typeface="+mj-lt"/>
              </a:rPr>
              <a:t>F</a:t>
            </a:r>
            <a:r>
              <a:rPr lang="nn-NO" sz="3200" dirty="0" smtClean="0">
                <a:latin typeface="+mj-lt"/>
              </a:rPr>
              <a:t>okus på tiltak i systemet rundt barnet/eleven</a:t>
            </a:r>
          </a:p>
          <a:p>
            <a:r>
              <a:rPr lang="nn-NO" sz="3200" dirty="0">
                <a:latin typeface="+mj-lt"/>
              </a:rPr>
              <a:t>Meir samarbeid på tvers av kommunane</a:t>
            </a:r>
          </a:p>
          <a:p>
            <a:pPr marL="0" indent="0">
              <a:buNone/>
            </a:pPr>
            <a:endParaRPr lang="nn-NO" sz="3200" dirty="0">
              <a:latin typeface="+mj-lt"/>
            </a:endParaRPr>
          </a:p>
          <a:p>
            <a:endParaRPr lang="nn-NO" sz="3200" dirty="0" smtClean="0">
              <a:latin typeface="+mj-lt"/>
            </a:endParaRPr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973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>
          <a:xfrm>
            <a:off x="1840089" y="624110"/>
            <a:ext cx="9664523" cy="1280890"/>
          </a:xfrm>
        </p:spPr>
        <p:txBody>
          <a:bodyPr>
            <a:normAutofit fontScale="90000"/>
          </a:bodyPr>
          <a:lstStyle/>
          <a:p>
            <a:r>
              <a:rPr lang="nn-NO" alt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”Å høyre til” </a:t>
            </a:r>
            <a:r>
              <a:rPr lang="nn-NO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n-NO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n-NO" alt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Tilpassa, inkluderande og likeverdig opplæring for ALLE</a:t>
            </a:r>
          </a:p>
        </p:txBody>
      </p:sp>
      <p:pic>
        <p:nvPicPr>
          <p:cNvPr id="17411" name="Picture 2" descr="http://www.axonforlag.no/uploads/Bilde1__s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4267" y="2133600"/>
            <a:ext cx="8387644" cy="3887788"/>
          </a:xfrm>
        </p:spPr>
      </p:pic>
    </p:spTree>
    <p:extLst>
      <p:ext uri="{BB962C8B-B14F-4D97-AF65-F5344CB8AC3E}">
        <p14:creationId xmlns:p14="http://schemas.microsoft.com/office/powerpoint/2010/main" val="38269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22168" y="271269"/>
            <a:ext cx="108964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n-NO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Likeverdig opplæring – Inkludering – Tilpassa opplæring</a:t>
            </a:r>
            <a:endParaRPr lang="nb-NO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36121" y="2468880"/>
            <a:ext cx="11455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dirty="0" smtClean="0"/>
              <a:t>Alle omgrepa gir signal om kva som er viktig for å skape eit godt læringsmiljø.</a:t>
            </a:r>
          </a:p>
          <a:p>
            <a:endParaRPr lang="nb-NO" sz="2800" dirty="0"/>
          </a:p>
        </p:txBody>
      </p:sp>
      <p:pic>
        <p:nvPicPr>
          <p:cNvPr id="2050" name="Picture 2" descr="Relatert bil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6043" y="3436536"/>
            <a:ext cx="9474329" cy="2633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6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57867" y="624110"/>
            <a:ext cx="9946745" cy="1280890"/>
          </a:xfrm>
        </p:spPr>
        <p:txBody>
          <a:bodyPr/>
          <a:lstStyle/>
          <a:p>
            <a:r>
              <a:rPr lang="nn-NO" dirty="0" smtClean="0"/>
              <a:t>Samarbeid om innhald, arbeidsmåtar og organisering</a:t>
            </a:r>
            <a:br>
              <a:rPr lang="nn-NO" dirty="0" smtClean="0"/>
            </a:br>
            <a:r>
              <a:rPr lang="nn-NO" dirty="0" smtClean="0"/>
              <a:t>«Saman for utvikling og læring»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57867" y="2133600"/>
            <a:ext cx="9946745" cy="3777622"/>
          </a:xfrm>
        </p:spPr>
        <p:txBody>
          <a:bodyPr>
            <a:normAutofit/>
          </a:bodyPr>
          <a:lstStyle/>
          <a:p>
            <a:r>
              <a:rPr lang="nn-NO" sz="2800" dirty="0" smtClean="0">
                <a:latin typeface="+mj-lt"/>
              </a:rPr>
              <a:t>Samarbeidsorganet – nivå 1,2,3</a:t>
            </a:r>
          </a:p>
          <a:p>
            <a:r>
              <a:rPr lang="nn-NO" sz="2800" dirty="0" smtClean="0">
                <a:latin typeface="+mj-lt"/>
              </a:rPr>
              <a:t>Arbeidsgrupper – førskule – barneskule – ungdomsskule - VGO</a:t>
            </a:r>
          </a:p>
          <a:p>
            <a:r>
              <a:rPr lang="nn-NO" sz="2800" dirty="0" smtClean="0">
                <a:latin typeface="+mj-lt"/>
              </a:rPr>
              <a:t>Pilotar</a:t>
            </a:r>
          </a:p>
          <a:p>
            <a:r>
              <a:rPr lang="nn-NO" sz="2800" dirty="0" smtClean="0">
                <a:latin typeface="+mj-lt"/>
              </a:rPr>
              <a:t>Føresette</a:t>
            </a:r>
          </a:p>
          <a:p>
            <a:r>
              <a:rPr lang="nn-NO" sz="2800" dirty="0" smtClean="0">
                <a:latin typeface="+mj-lt"/>
              </a:rPr>
              <a:t>Samarbeidspartar</a:t>
            </a:r>
          </a:p>
          <a:p>
            <a:r>
              <a:rPr lang="nn-NO" sz="2800" dirty="0" smtClean="0">
                <a:latin typeface="+mj-lt"/>
              </a:rPr>
              <a:t>Politikarar </a:t>
            </a:r>
            <a:r>
              <a:rPr lang="nn-NO" sz="2800" dirty="0" err="1" smtClean="0">
                <a:latin typeface="+mj-lt"/>
              </a:rPr>
              <a:t>m.fl</a:t>
            </a:r>
            <a:endParaRPr lang="nn-NO" sz="2800" dirty="0" smtClean="0">
              <a:latin typeface="+mj-lt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18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353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36889" y="248356"/>
            <a:ext cx="9867723" cy="16566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n-NO" sz="4400" dirty="0"/>
              <a:t>Rammeverk for </a:t>
            </a:r>
            <a:r>
              <a:rPr lang="nn-NO" sz="4400" dirty="0" err="1"/>
              <a:t>implementering</a:t>
            </a:r>
            <a:endParaRPr lang="nn-NO" sz="4400" dirty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889" y="1025998"/>
            <a:ext cx="8760178" cy="51098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11268" name="Rektangel 3"/>
          <p:cNvSpPr>
            <a:spLocks noChangeArrowheads="1"/>
          </p:cNvSpPr>
          <p:nvPr/>
        </p:nvSpPr>
        <p:spPr bwMode="auto">
          <a:xfrm>
            <a:off x="2287588" y="6267451"/>
            <a:ext cx="7777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nb-NO" altLang="nb-NO" sz="1200" b="1" dirty="0"/>
              <a:t>Fig. 1</a:t>
            </a:r>
            <a:r>
              <a:rPr lang="nb-NO" altLang="nb-NO" sz="1200" dirty="0"/>
              <a:t> Rammeverk for implementering </a:t>
            </a:r>
            <a:r>
              <a:rPr lang="nb-NO" altLang="nb-NO" sz="1200" dirty="0" err="1"/>
              <a:t>Fixsen</a:t>
            </a:r>
            <a:r>
              <a:rPr lang="nb-NO" altLang="nb-NO" sz="1200" dirty="0"/>
              <a:t> m.fl. (2005) oversatt og presentert av Pål Roland i Roland, P. &amp; </a:t>
            </a:r>
            <a:r>
              <a:rPr lang="nb-NO" altLang="nb-NO" sz="1200" dirty="0" err="1"/>
              <a:t>Westergård</a:t>
            </a:r>
            <a:r>
              <a:rPr lang="nb-NO" altLang="nb-NO" sz="1200" dirty="0"/>
              <a:t>, E. (2015) * Modellen er gjengitt med tillatelse av forfatterne </a:t>
            </a:r>
            <a:endParaRPr lang="nb-NO" altLang="nb-NO" sz="12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676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82045" y="624110"/>
            <a:ext cx="9822568" cy="1280890"/>
          </a:xfrm>
        </p:spPr>
        <p:txBody>
          <a:bodyPr/>
          <a:lstStyle/>
          <a:p>
            <a:r>
              <a:rPr lang="nn-NO" dirty="0" smtClean="0"/>
              <a:t>Endring som kjem ovanfrå…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82045" y="1563511"/>
            <a:ext cx="9822568" cy="4347712"/>
          </a:xfrm>
        </p:spPr>
        <p:txBody>
          <a:bodyPr>
            <a:noAutofit/>
          </a:bodyPr>
          <a:lstStyle/>
          <a:p>
            <a:r>
              <a:rPr lang="nn-NO" sz="2400" dirty="0" smtClean="0">
                <a:latin typeface="+mj-lt"/>
              </a:rPr>
              <a:t>Kommunestyrevedtak i 4 kommunar</a:t>
            </a:r>
          </a:p>
          <a:p>
            <a:r>
              <a:rPr lang="nn-NO" sz="2400" dirty="0">
                <a:latin typeface="+mj-lt"/>
              </a:rPr>
              <a:t>S</a:t>
            </a:r>
            <a:r>
              <a:rPr lang="nn-NO" sz="2400" dirty="0" smtClean="0">
                <a:latin typeface="+mj-lt"/>
              </a:rPr>
              <a:t>tor organisasjonsendring og organisasjonsutvikling </a:t>
            </a:r>
          </a:p>
          <a:p>
            <a:r>
              <a:rPr lang="nn-NO" sz="2400" dirty="0">
                <a:latin typeface="+mj-lt"/>
              </a:rPr>
              <a:t>PPT </a:t>
            </a:r>
            <a:r>
              <a:rPr lang="nn-NO" sz="2400" dirty="0" smtClean="0">
                <a:latin typeface="+mj-lt"/>
              </a:rPr>
              <a:t>må endre seg og dei rundt må endre seg </a:t>
            </a:r>
            <a:endParaRPr lang="nn-NO" sz="2400" dirty="0">
              <a:latin typeface="+mj-lt"/>
            </a:endParaRPr>
          </a:p>
          <a:p>
            <a:r>
              <a:rPr lang="nn-NO" sz="2400" dirty="0" smtClean="0">
                <a:latin typeface="+mj-lt"/>
              </a:rPr>
              <a:t>Lovkrav, nasjonale føringar og forventningar</a:t>
            </a:r>
          </a:p>
          <a:p>
            <a:r>
              <a:rPr lang="nn-NO" sz="2400" dirty="0" smtClean="0">
                <a:latin typeface="+mj-lt"/>
              </a:rPr>
              <a:t>Tilpassa, likeverdig og inkluderande opplæring for alle</a:t>
            </a:r>
          </a:p>
          <a:p>
            <a:r>
              <a:rPr lang="nn-NO" sz="2400" dirty="0" smtClean="0">
                <a:latin typeface="+mj-lt"/>
              </a:rPr>
              <a:t>Forsking – spesialundervisning/ etikk, barn - elevmedverknad </a:t>
            </a:r>
          </a:p>
          <a:p>
            <a:r>
              <a:rPr lang="nn-NO" sz="2400" dirty="0" smtClean="0">
                <a:latin typeface="+mj-lt"/>
              </a:rPr>
              <a:t>Vi må arbeide forskingsbasert/ felles verkty</a:t>
            </a:r>
          </a:p>
          <a:p>
            <a:r>
              <a:rPr lang="nn-NO" sz="2400" dirty="0">
                <a:latin typeface="+mj-lt"/>
              </a:rPr>
              <a:t>A</a:t>
            </a:r>
            <a:r>
              <a:rPr lang="nn-NO" sz="2400" dirty="0" smtClean="0">
                <a:latin typeface="+mj-lt"/>
              </a:rPr>
              <a:t>rbeide etter plan for internt og ekstern endringsprosess </a:t>
            </a:r>
          </a:p>
          <a:p>
            <a:r>
              <a:rPr lang="nn-NO" sz="2400" dirty="0" smtClean="0">
                <a:latin typeface="+mj-lt"/>
              </a:rPr>
              <a:t>Store endringar tar mellom 5 - 7 - 10 år</a:t>
            </a:r>
          </a:p>
          <a:p>
            <a:endParaRPr lang="nn-NO" sz="2400" dirty="0">
              <a:latin typeface="+mj-lt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Interkommunalt PPT 2017                                                                                                      Ingrid Evebø Haug           </a:t>
            </a:r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867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61514" y="624110"/>
            <a:ext cx="9639886" cy="1280890"/>
          </a:xfrm>
        </p:spPr>
        <p:txBody>
          <a:bodyPr/>
          <a:lstStyle/>
          <a:p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Mål og resultat – PPI ( PPT sitt journalsystem)</a:t>
            </a:r>
            <a:endParaRPr lang="nn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103888"/>
              </p:ext>
            </p:extLst>
          </p:nvPr>
        </p:nvGraphicFramePr>
        <p:xfrm>
          <a:off x="1249680" y="1268761"/>
          <a:ext cx="9951720" cy="5551001"/>
        </p:xfrm>
        <a:graphic>
          <a:graphicData uri="http://schemas.openxmlformats.org/drawingml/2006/table">
            <a:tbl>
              <a:tblPr firstRow="1" firstCol="1" bandRow="1"/>
              <a:tblGrid>
                <a:gridCol w="5849260">
                  <a:extLst>
                    <a:ext uri="{9D8B030D-6E8A-4147-A177-3AD203B41FA5}">
                      <a16:colId xmlns:a16="http://schemas.microsoft.com/office/drawing/2014/main" val="1681331053"/>
                    </a:ext>
                  </a:extLst>
                </a:gridCol>
                <a:gridCol w="1633098">
                  <a:extLst>
                    <a:ext uri="{9D8B030D-6E8A-4147-A177-3AD203B41FA5}">
                      <a16:colId xmlns:a16="http://schemas.microsoft.com/office/drawing/2014/main" val="3336288645"/>
                    </a:ext>
                  </a:extLst>
                </a:gridCol>
                <a:gridCol w="1299327">
                  <a:extLst>
                    <a:ext uri="{9D8B030D-6E8A-4147-A177-3AD203B41FA5}">
                      <a16:colId xmlns:a16="http://schemas.microsoft.com/office/drawing/2014/main" val="133609411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3621230034"/>
                    </a:ext>
                  </a:extLst>
                </a:gridCol>
              </a:tblGrid>
              <a:tr h="570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MÅLEINDIKATOR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RESULTAT 2016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MÅL 2017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MÅL 2018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499401"/>
                  </a:ext>
                </a:extLst>
              </a:tr>
              <a:tr h="570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Avvik mot budsjett</a:t>
                      </a:r>
                      <a:endParaRPr lang="nn-NO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n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185773"/>
                  </a:ext>
                </a:extLst>
              </a:tr>
              <a:tr h="543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 på sakkunnige vurderingar til saman</a:t>
                      </a:r>
                      <a:endParaRPr lang="nn-NO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901466"/>
                  </a:ext>
                </a:extLst>
              </a:tr>
              <a:tr h="688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 på individsaker som fører til systemarbeid/ tiltak i einingane</a:t>
                      </a:r>
                      <a:endParaRPr lang="nn-NO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010574"/>
                  </a:ext>
                </a:extLst>
              </a:tr>
              <a:tr h="543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 på tiltaksmøte </a:t>
                      </a:r>
                      <a:endParaRPr lang="nn-NO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69106"/>
                  </a:ext>
                </a:extLst>
              </a:tr>
              <a:tr h="688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 på einingar som deltek i organisasjonsutvikling </a:t>
                      </a:r>
                      <a:endParaRPr lang="nn-NO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460824"/>
                  </a:ext>
                </a:extLst>
              </a:tr>
              <a:tr h="688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 på einingar som deltek på kompetanseheving</a:t>
                      </a:r>
                      <a:endParaRPr lang="nn-NO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320348"/>
                  </a:ext>
                </a:extLst>
              </a:tr>
              <a:tr h="570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 på førespurnad om bistand</a:t>
                      </a:r>
                      <a:endParaRPr lang="nn-NO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487666"/>
                  </a:ext>
                </a:extLst>
              </a:tr>
              <a:tr h="688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 på samarbeid med overordna nivå i kommunane</a:t>
                      </a:r>
                      <a:endParaRPr lang="nn-NO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n-N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nn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86" marR="33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769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1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06828" y="231820"/>
            <a:ext cx="10685172" cy="1673180"/>
          </a:xfrm>
        </p:spPr>
        <p:txBody>
          <a:bodyPr>
            <a:noAutofit/>
          </a:bodyPr>
          <a:lstStyle/>
          <a:p>
            <a:r>
              <a:rPr lang="nn-NO" sz="4000" dirty="0" smtClean="0"/>
              <a:t>Framtidsbilde – Saman for utvikling og læring  </a:t>
            </a:r>
            <a:br>
              <a:rPr lang="nn-NO" sz="4000" dirty="0" smtClean="0"/>
            </a:br>
            <a:r>
              <a:rPr lang="nn-NO" sz="3200" b="1" dirty="0" smtClean="0"/>
              <a:t>Vi</a:t>
            </a:r>
            <a:r>
              <a:rPr lang="nn-NO" sz="3200" dirty="0" smtClean="0"/>
              <a:t> </a:t>
            </a:r>
            <a:r>
              <a:rPr lang="nn-NO" sz="3200" dirty="0"/>
              <a:t>skal lage ein ny </a:t>
            </a:r>
            <a:r>
              <a:rPr lang="nn-NO" sz="3200" dirty="0" smtClean="0"/>
              <a:t>organisasjon og representere PPT </a:t>
            </a:r>
            <a:r>
              <a:rPr lang="nn-NO" sz="3200" dirty="0" err="1" smtClean="0"/>
              <a:t>utad</a:t>
            </a:r>
            <a:r>
              <a:rPr lang="nn-NO" sz="4400" dirty="0"/>
              <a:t/>
            </a:r>
            <a:br>
              <a:rPr lang="nn-NO" sz="4400" dirty="0"/>
            </a:br>
            <a:endParaRPr lang="nn-NO" sz="4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1521" y="1461911"/>
            <a:ext cx="11114468" cy="503902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n-NO" sz="4000" dirty="0" smtClean="0">
                <a:latin typeface="+mj-lt"/>
              </a:rPr>
              <a:t>Målet er å bli best i landet på - kompetanseheving og organisasjonsutvikling</a:t>
            </a:r>
          </a:p>
          <a:p>
            <a:pPr marL="0" indent="0">
              <a:buNone/>
            </a:pPr>
            <a:endParaRPr lang="nn-NO" sz="40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n-NO" sz="4000" dirty="0" smtClean="0">
                <a:latin typeface="+mj-lt"/>
              </a:rPr>
              <a:t>Vere på overordna nivå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4000" dirty="0" smtClean="0">
                <a:latin typeface="+mj-lt"/>
              </a:rPr>
              <a:t>Arbeide førebyggande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4000" dirty="0" smtClean="0">
                <a:latin typeface="+mj-lt"/>
              </a:rPr>
              <a:t>Tydelig og tilgjengelig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4000" dirty="0">
                <a:latin typeface="+mj-lt"/>
              </a:rPr>
              <a:t>K</a:t>
            </a:r>
            <a:r>
              <a:rPr lang="nn-NO" sz="4000" dirty="0" smtClean="0">
                <a:latin typeface="+mj-lt"/>
              </a:rPr>
              <a:t>ome tidleg inn - ikkje ha ventelister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4000" dirty="0" smtClean="0">
                <a:latin typeface="+mj-lt"/>
              </a:rPr>
              <a:t>Utarbeide gode sakkunnige vurderingar der lova krev det </a:t>
            </a:r>
            <a:endParaRPr lang="nn-NO" sz="40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n-NO" sz="4000" dirty="0" smtClean="0">
                <a:latin typeface="+mj-lt"/>
              </a:rPr>
              <a:t>Autoritativ leiing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4000" dirty="0" smtClean="0">
                <a:latin typeface="+mj-lt"/>
              </a:rPr>
              <a:t>Sjå barnet, eleven og ungdomen som ressurs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4000" dirty="0">
                <a:latin typeface="+mj-lt"/>
              </a:rPr>
              <a:t>S</a:t>
            </a:r>
            <a:r>
              <a:rPr lang="nn-NO" sz="4000" dirty="0" smtClean="0">
                <a:latin typeface="+mj-lt"/>
              </a:rPr>
              <a:t>tøtte og hjelp kvarandre, men og ha krav og høge forventningar til å nå mål og oppnå resultat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4000" dirty="0" smtClean="0">
                <a:latin typeface="+mj-lt"/>
              </a:rPr>
              <a:t>Gjere kvarandre gode -</a:t>
            </a:r>
            <a:r>
              <a:rPr lang="nn-NO" sz="4400" dirty="0" smtClean="0">
                <a:latin typeface="+mj-lt"/>
              </a:rPr>
              <a:t> </a:t>
            </a:r>
            <a:r>
              <a:rPr lang="nn-NO" sz="4400" dirty="0">
                <a:latin typeface="+mj-lt"/>
              </a:rPr>
              <a:t>det skal bli «VI» og «OSS» </a:t>
            </a:r>
            <a:r>
              <a:rPr lang="nn-NO" sz="4400" dirty="0" smtClean="0">
                <a:latin typeface="+mj-lt"/>
              </a:rPr>
              <a:t>bygge felles plattform/ arbeidsmåtar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4400" dirty="0" smtClean="0">
                <a:latin typeface="+mj-lt"/>
              </a:rPr>
              <a:t>Ta med oss det som er bra vidare</a:t>
            </a:r>
          </a:p>
          <a:p>
            <a:pPr>
              <a:buFont typeface="Arial" panose="020B0604020202020204" pitchFamily="34" charset="0"/>
              <a:buChar char="•"/>
            </a:pPr>
            <a:endParaRPr lang="nn-NO" sz="4400" dirty="0" smtClean="0">
              <a:latin typeface="+mj-lt"/>
            </a:endParaRPr>
          </a:p>
          <a:p>
            <a:pPr marL="0" indent="0">
              <a:buNone/>
            </a:pPr>
            <a:endParaRPr lang="nn-NO" sz="4000" dirty="0" smtClean="0">
              <a:latin typeface="+mj-lt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Interkommunalt PPT 2017                                                                                                      Ingrid Evebø Haug           </a:t>
            </a:r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528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87689" y="624110"/>
            <a:ext cx="9816923" cy="1280890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Ta med oss det som fungera godt og slutte med det som ikkje fungera</a:t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38489" y="1834443"/>
            <a:ext cx="9766123" cy="4380089"/>
          </a:xfrm>
        </p:spPr>
        <p:txBody>
          <a:bodyPr>
            <a:normAutofit lnSpcReduction="10000"/>
          </a:bodyPr>
          <a:lstStyle/>
          <a:p>
            <a:r>
              <a:rPr lang="nn-NO" sz="2400" dirty="0" smtClean="0">
                <a:latin typeface="+mj-lt"/>
              </a:rPr>
              <a:t>Samarbeid med overordna nivå - utviklingsarbeid</a:t>
            </a:r>
          </a:p>
          <a:p>
            <a:r>
              <a:rPr lang="nn-NO" sz="2400" dirty="0" smtClean="0">
                <a:latin typeface="+mj-lt"/>
              </a:rPr>
              <a:t>Organisasjonsutvikling og kompetanseheving barnehage/ skule </a:t>
            </a:r>
          </a:p>
          <a:p>
            <a:r>
              <a:rPr lang="nn-NO" sz="2400" dirty="0" smtClean="0">
                <a:latin typeface="+mj-lt"/>
              </a:rPr>
              <a:t>Tverrfagleg samarbeid</a:t>
            </a:r>
          </a:p>
          <a:p>
            <a:r>
              <a:rPr lang="nn-NO" sz="2400" dirty="0" smtClean="0">
                <a:latin typeface="+mj-lt"/>
              </a:rPr>
              <a:t>Fagleg og kompetent teneste - internt utviklingsarbeid</a:t>
            </a:r>
          </a:p>
          <a:p>
            <a:r>
              <a:rPr lang="nn-NO" sz="2400" dirty="0" smtClean="0">
                <a:latin typeface="+mj-lt"/>
              </a:rPr>
              <a:t>PPT som leverandør – fagområder</a:t>
            </a:r>
          </a:p>
          <a:p>
            <a:r>
              <a:rPr lang="nn-NO" sz="2400" dirty="0" smtClean="0">
                <a:latin typeface="+mj-lt"/>
              </a:rPr>
              <a:t>Medverknad frå elevar /barn og føresette</a:t>
            </a:r>
          </a:p>
          <a:p>
            <a:r>
              <a:rPr lang="nn-NO" sz="2400" dirty="0" smtClean="0">
                <a:latin typeface="+mj-lt"/>
              </a:rPr>
              <a:t>PPT skal vere «navet» i arbeid med gode opplærings - og oppvekstvilkår</a:t>
            </a:r>
          </a:p>
          <a:p>
            <a:r>
              <a:rPr lang="nn-NO" sz="2400" dirty="0" err="1" smtClean="0">
                <a:latin typeface="+mj-lt"/>
              </a:rPr>
              <a:t>Implementering</a:t>
            </a:r>
            <a:r>
              <a:rPr lang="nn-NO" sz="2400" dirty="0" smtClean="0">
                <a:latin typeface="+mj-lt"/>
              </a:rPr>
              <a:t> av autoritative perspektiv</a:t>
            </a:r>
          </a:p>
          <a:p>
            <a:r>
              <a:rPr lang="nn-NO" sz="2400" dirty="0" smtClean="0">
                <a:latin typeface="+mj-lt"/>
              </a:rPr>
              <a:t>God kvalitet på sakkunnig vurdering</a:t>
            </a:r>
          </a:p>
          <a:p>
            <a:pPr marL="0" indent="0">
              <a:buNone/>
            </a:pPr>
            <a:endParaRPr lang="nn-NO" sz="2400" dirty="0" smtClean="0">
              <a:latin typeface="+mj-lt"/>
            </a:endParaRPr>
          </a:p>
          <a:p>
            <a:endParaRPr lang="nn-NO" sz="2000" dirty="0" smtClean="0">
              <a:latin typeface="+mj-lt"/>
            </a:endParaRPr>
          </a:p>
          <a:p>
            <a:endParaRPr lang="nn-NO" dirty="0">
              <a:latin typeface="+mj-lt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652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31245" y="146756"/>
            <a:ext cx="9873368" cy="1758244"/>
          </a:xfrm>
        </p:spPr>
        <p:txBody>
          <a:bodyPr>
            <a:normAutofit/>
          </a:bodyPr>
          <a:lstStyle/>
          <a:p>
            <a:r>
              <a:rPr lang="nn-NO" sz="4000" b="1" dirty="0" smtClean="0"/>
              <a:t>Noko av det vi har gjort så langt</a:t>
            </a:r>
            <a:endParaRPr lang="nn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1644" y="787783"/>
            <a:ext cx="11108267" cy="5123440"/>
          </a:xfrm>
        </p:spPr>
        <p:txBody>
          <a:bodyPr>
            <a:noAutofit/>
          </a:bodyPr>
          <a:lstStyle/>
          <a:p>
            <a:r>
              <a:rPr lang="nn-NO" sz="3200" dirty="0" smtClean="0">
                <a:latin typeface="+mj-lt"/>
              </a:rPr>
              <a:t>Tilsett 12 nye frå 14. august</a:t>
            </a:r>
          </a:p>
          <a:p>
            <a:r>
              <a:rPr lang="nn-NO" sz="3200" dirty="0" smtClean="0">
                <a:latin typeface="+mj-lt"/>
              </a:rPr>
              <a:t>Fysisk, psykisk og praktisk tilrettelegging  </a:t>
            </a:r>
          </a:p>
          <a:p>
            <a:r>
              <a:rPr lang="nn-NO" sz="3200" dirty="0" smtClean="0">
                <a:latin typeface="+mj-lt"/>
              </a:rPr>
              <a:t>Arkiv/ Skarpt skilje – Visma flyt PPT</a:t>
            </a:r>
          </a:p>
          <a:p>
            <a:r>
              <a:rPr lang="nn-NO" sz="3200" dirty="0" smtClean="0">
                <a:latin typeface="+mj-lt"/>
              </a:rPr>
              <a:t>Organisering – stort team – teamleiarar – </a:t>
            </a:r>
            <a:r>
              <a:rPr lang="nn-NO" sz="3200" dirty="0">
                <a:latin typeface="+mj-lt"/>
              </a:rPr>
              <a:t>u</a:t>
            </a:r>
            <a:r>
              <a:rPr lang="nn-NO" sz="3200" dirty="0" smtClean="0">
                <a:latin typeface="+mj-lt"/>
              </a:rPr>
              <a:t>tvikle effektive team</a:t>
            </a:r>
            <a:endParaRPr lang="nn-NO" sz="3200" dirty="0">
              <a:latin typeface="+mj-lt"/>
            </a:endParaRPr>
          </a:p>
          <a:p>
            <a:r>
              <a:rPr lang="nn-NO" sz="3200" dirty="0" smtClean="0">
                <a:latin typeface="+mj-lt"/>
              </a:rPr>
              <a:t>Smarte arbeidsmåtar og nå fleire tidlegare</a:t>
            </a:r>
          </a:p>
          <a:p>
            <a:r>
              <a:rPr lang="nn-NO" sz="3200" dirty="0">
                <a:latin typeface="+mj-lt"/>
              </a:rPr>
              <a:t>V</a:t>
            </a:r>
            <a:r>
              <a:rPr lang="nn-NO" sz="3200" dirty="0" smtClean="0">
                <a:latin typeface="+mj-lt"/>
              </a:rPr>
              <a:t>erdigrunnlag, godt arbeidsmiljø og opplæring </a:t>
            </a:r>
          </a:p>
          <a:p>
            <a:r>
              <a:rPr lang="nn-NO" sz="3200" dirty="0" smtClean="0">
                <a:latin typeface="+mj-lt"/>
              </a:rPr>
              <a:t>I full gang med individ og systemarbeid</a:t>
            </a:r>
          </a:p>
          <a:p>
            <a:r>
              <a:rPr lang="nn-NO" sz="3200" dirty="0" smtClean="0">
                <a:latin typeface="+mj-lt"/>
              </a:rPr>
              <a:t>Kontakt med alle einingane, mange dyktige folk/ støtte</a:t>
            </a:r>
          </a:p>
          <a:p>
            <a:r>
              <a:rPr lang="nn-NO" sz="3200" dirty="0" smtClean="0">
                <a:latin typeface="+mj-lt"/>
              </a:rPr>
              <a:t>Vi skal lage ein ny organisasjon – Alt skal endrast</a:t>
            </a:r>
          </a:p>
          <a:p>
            <a:r>
              <a:rPr lang="nn-NO" sz="3200" dirty="0" smtClean="0">
                <a:latin typeface="+mj-lt"/>
              </a:rPr>
              <a:t>Samarbeidsorgan </a:t>
            </a:r>
            <a:endParaRPr lang="nn-NO" sz="3200" dirty="0">
              <a:latin typeface="+mj-lt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Interkommunalt PPT 2017                                                                                                      Ingrid Evebø Haug           </a:t>
            </a:r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803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98437" y="260648"/>
            <a:ext cx="9246936" cy="864096"/>
          </a:xfrm>
        </p:spPr>
        <p:txBody>
          <a:bodyPr>
            <a:normAutofit/>
          </a:bodyPr>
          <a:lstStyle/>
          <a:p>
            <a:r>
              <a:rPr lang="nn-NO" sz="23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Dette </a:t>
            </a:r>
            <a:r>
              <a:rPr lang="nn-N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vart </a:t>
            </a:r>
            <a:r>
              <a:rPr lang="nn-N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framheva i samarbeidsorganet</a:t>
            </a:r>
            <a:endParaRPr lang="nn-N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27355" y="1124744"/>
            <a:ext cx="9934513" cy="5544616"/>
          </a:xfrm>
        </p:spPr>
        <p:txBody>
          <a:bodyPr>
            <a:normAutofit lnSpcReduction="10000"/>
          </a:bodyPr>
          <a:lstStyle/>
          <a:p>
            <a:r>
              <a:rPr lang="nn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n-N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etre </a:t>
            </a:r>
            <a:r>
              <a:rPr lang="nn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tilpassa opplæring i det ordinære, meir fokus på førebyggande systemretta </a:t>
            </a:r>
            <a:r>
              <a:rPr lang="nn-N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arbeid</a:t>
            </a:r>
            <a:endParaRPr lang="nn-N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n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n-N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ilgjengelig </a:t>
            </a:r>
            <a:r>
              <a:rPr lang="nn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 teneste og det må vere </a:t>
            </a:r>
            <a:r>
              <a:rPr lang="nn-N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nn-N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n-N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Kompetanseheving </a:t>
            </a:r>
            <a:r>
              <a:rPr lang="nn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 </a:t>
            </a:r>
            <a:r>
              <a:rPr lang="nn-N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organisasjonsutvikling – døme  mobbing og kompetanseløft</a:t>
            </a:r>
            <a:endParaRPr lang="nn-N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n-N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Tiltaksmøte</a:t>
            </a:r>
            <a:r>
              <a:rPr lang="nn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tidleg </a:t>
            </a:r>
            <a:r>
              <a:rPr lang="nn-N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</a:t>
            </a:r>
          </a:p>
          <a:p>
            <a:r>
              <a:rPr lang="nn-N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om bistand - døme</a:t>
            </a:r>
            <a:endParaRPr lang="nn-N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n-N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Overgangar</a:t>
            </a:r>
            <a:endParaRPr lang="nn-N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n-N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Mobbing/Åtferd/ Høgt fråvær </a:t>
            </a:r>
            <a:r>
              <a:rPr lang="nn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komplekse saker </a:t>
            </a:r>
          </a:p>
          <a:p>
            <a:r>
              <a:rPr lang="nn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Vere på leiarnivå og sikre </a:t>
            </a:r>
            <a:r>
              <a:rPr lang="nn-N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forplikting</a:t>
            </a:r>
          </a:p>
          <a:p>
            <a:r>
              <a:rPr lang="nn-N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Formalisere </a:t>
            </a:r>
            <a:r>
              <a:rPr lang="nn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leiar sitt ansvar</a:t>
            </a:r>
          </a:p>
          <a:p>
            <a:r>
              <a:rPr lang="nn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Bygge relasjonar og faste personar i </a:t>
            </a:r>
            <a:r>
              <a:rPr lang="nn-N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einingane </a:t>
            </a:r>
            <a:r>
              <a:rPr lang="nn-NO" dirty="0"/>
              <a:t/>
            </a:r>
            <a:br>
              <a:rPr lang="nn-NO" dirty="0"/>
            </a:br>
            <a:endParaRPr lang="nn-NO" b="1" dirty="0"/>
          </a:p>
          <a:p>
            <a:endParaRPr lang="nn-NO" b="1" dirty="0"/>
          </a:p>
          <a:p>
            <a:endParaRPr lang="nn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38489" y="282222"/>
            <a:ext cx="9766123" cy="1622778"/>
          </a:xfrm>
        </p:spPr>
        <p:txBody>
          <a:bodyPr>
            <a:normAutofit fontScale="90000"/>
          </a:bodyPr>
          <a:lstStyle/>
          <a:p>
            <a:r>
              <a:rPr lang="nn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Arbeid i endringsprosessar intern og eksternt, krev kompetanse, god leiing og systematisk arbeid i alle fasane </a:t>
            </a:r>
            <a:endParaRPr lang="nn-N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Plassholder for innhold 9"/>
          <p:cNvGraphicFramePr>
            <a:graphicFrameLocks noGrp="1"/>
          </p:cNvGraphicFramePr>
          <p:nvPr>
            <p:ph idx="1"/>
            <p:extLst/>
          </p:nvPr>
        </p:nvGraphicFramePr>
        <p:xfrm>
          <a:off x="1022173" y="1428044"/>
          <a:ext cx="9803870" cy="467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77333" y="6041362"/>
            <a:ext cx="9804399" cy="365125"/>
          </a:xfrm>
        </p:spPr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39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89289" y="276578"/>
            <a:ext cx="9715323" cy="1124711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PPT har mange interessentar – alle nivå er viktige for at «VI» skal skape </a:t>
            </a:r>
            <a:r>
              <a:rPr lang="nn-NO" smtClean="0"/>
              <a:t>ein vel fungerande organisasjon saman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8</a:t>
            </a:fld>
            <a:endParaRPr lang="nn-NO"/>
          </a:p>
        </p:txBody>
      </p:sp>
      <p:pic>
        <p:nvPicPr>
          <p:cNvPr id="6" name="Picture 2" descr="https://utdanningsforskning.no/globalassets/a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44" y="1715911"/>
            <a:ext cx="66040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7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27200" y="624110"/>
            <a:ext cx="9777413" cy="1280890"/>
          </a:xfrm>
        </p:spPr>
        <p:txBody>
          <a:bodyPr/>
          <a:lstStyle/>
          <a:p>
            <a:r>
              <a:rPr lang="nn-NO" dirty="0"/>
              <a:t>Tal på einingar er </a:t>
            </a:r>
            <a:r>
              <a:rPr lang="nn-NO" dirty="0" smtClean="0"/>
              <a:t>72 med Møre barne og ungdomsskule/ vaksenopplæring </a:t>
            </a:r>
            <a:endParaRPr lang="nn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455151"/>
              </p:ext>
            </p:extLst>
          </p:nvPr>
        </p:nvGraphicFramePr>
        <p:xfrm>
          <a:off x="1744133" y="2133600"/>
          <a:ext cx="9760480" cy="36959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8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8462">
                <a:tc>
                  <a:txBody>
                    <a:bodyPr/>
                    <a:lstStyle/>
                    <a:p>
                      <a:r>
                        <a:rPr lang="nn-NO" sz="3200" dirty="0" smtClean="0"/>
                        <a:t>Kommune</a:t>
                      </a:r>
                      <a:endParaRPr lang="nn-NO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3200" dirty="0" smtClean="0"/>
                        <a:t>Barnehage</a:t>
                      </a:r>
                      <a:endParaRPr lang="nn-NO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3200" dirty="0" smtClean="0"/>
                        <a:t>Skule</a:t>
                      </a:r>
                      <a:endParaRPr lang="nn-NO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3200" dirty="0" smtClean="0"/>
                        <a:t>Einingar</a:t>
                      </a:r>
                      <a:endParaRPr lang="nn-NO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27"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Ulstein - 4,31</a:t>
                      </a:r>
                      <a:endParaRPr lang="nn-NO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8</a:t>
                      </a:r>
                      <a:endParaRPr lang="nn-NO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6 + 1 VGO</a:t>
                      </a:r>
                      <a:endParaRPr lang="nn-NO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15</a:t>
                      </a:r>
                      <a:endParaRPr lang="nn-NO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044"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Hareid</a:t>
                      </a:r>
                      <a:r>
                        <a:rPr lang="nn-NO" sz="2800" b="1" baseline="0" dirty="0" smtClean="0"/>
                        <a:t> -</a:t>
                      </a:r>
                      <a:r>
                        <a:rPr lang="nn-NO" sz="2800" b="1" dirty="0" smtClean="0"/>
                        <a:t> 2,09</a:t>
                      </a:r>
                      <a:endParaRPr lang="nn-NO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4</a:t>
                      </a:r>
                      <a:endParaRPr lang="nn-NO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5</a:t>
                      </a:r>
                      <a:endParaRPr lang="nn-NO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9</a:t>
                      </a:r>
                      <a:endParaRPr lang="nn-NO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978"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Volda - 4,20</a:t>
                      </a:r>
                      <a:endParaRPr lang="nn-NO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13</a:t>
                      </a:r>
                      <a:endParaRPr lang="nn-NO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9 + 1 VGO</a:t>
                      </a:r>
                      <a:endParaRPr lang="nn-NO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23</a:t>
                      </a:r>
                      <a:endParaRPr lang="nn-NO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Ørsta - 5,20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11</a:t>
                      </a:r>
                      <a:endParaRPr lang="nn-NO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8 + 1 VGO</a:t>
                      </a:r>
                      <a:endParaRPr lang="nn-NO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20 </a:t>
                      </a:r>
                      <a:endParaRPr lang="nn-NO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231">
                <a:tc>
                  <a:txBody>
                    <a:bodyPr/>
                    <a:lstStyle/>
                    <a:p>
                      <a:endParaRPr lang="nn-NO" sz="2800" b="1" dirty="0" smtClean="0"/>
                    </a:p>
                    <a:p>
                      <a:endParaRPr lang="nn-NO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36</a:t>
                      </a:r>
                      <a:endParaRPr lang="nn-NO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n-NO" sz="2800" b="1" dirty="0" smtClean="0"/>
                        <a:t>28 + 3</a:t>
                      </a:r>
                      <a:r>
                        <a:rPr lang="nn-NO" sz="2800" b="1" baseline="0" dirty="0" smtClean="0"/>
                        <a:t> VGO</a:t>
                      </a:r>
                      <a:endParaRPr lang="nn-NO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n-NO" sz="4000" b="1" u="sng" dirty="0" smtClean="0"/>
                        <a:t>67 </a:t>
                      </a:r>
                      <a:endParaRPr lang="nn-NO" sz="4000" b="1" u="sn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Interkommunalt PPT 2017                                                                                                      Ingrid Evebø Haug           </a:t>
            </a: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CBF-E7D1-4B6F-8463-F67ED9EC1506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87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yllestav">
  <a:themeElements>
    <a:clrScheme name="Tryllestav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gendefinert 1">
      <a:majorFont>
        <a:latin typeface="Times New Roman"/>
        <a:ea typeface=""/>
        <a:cs typeface=""/>
      </a:majorFont>
      <a:minorFont>
        <a:latin typeface="Garamond"/>
        <a:ea typeface=""/>
        <a:cs typeface="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1359</TotalTime>
  <Words>1350</Words>
  <Application>Microsoft Office PowerPoint</Application>
  <PresentationFormat>Widescreen</PresentationFormat>
  <Paragraphs>268</Paragraphs>
  <Slides>20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Tahoma</vt:lpstr>
      <vt:lpstr>Times New Roman</vt:lpstr>
      <vt:lpstr>Wingdings 3</vt:lpstr>
      <vt:lpstr>Tryllestav</vt:lpstr>
      <vt:lpstr>Interkommunalt PPT samarbeid i 4 kommunar</vt:lpstr>
      <vt:lpstr>Endring som kjem ovanfrå…</vt:lpstr>
      <vt:lpstr>Framtidsbilde – Saman for utvikling og læring   Vi skal lage ein ny organisasjon og representere PPT utad </vt:lpstr>
      <vt:lpstr>Ta med oss det som fungera godt og slutte med det som ikkje fungera   </vt:lpstr>
      <vt:lpstr>Noko av det vi har gjort så langt</vt:lpstr>
      <vt:lpstr> Dette vart framheva i samarbeidsorganet</vt:lpstr>
      <vt:lpstr>Arbeid i endringsprosessar intern og eksternt, krev kompetanse, god leiing og systematisk arbeid i alle fasane </vt:lpstr>
      <vt:lpstr>PPT har mange interessentar – alle nivå er viktige for at «VI» skal skape ein vel fungerande organisasjon saman</vt:lpstr>
      <vt:lpstr>Tal på einingar er 72 med Møre barne og ungdomsskule/ vaksenopplæring </vt:lpstr>
      <vt:lpstr>Saker</vt:lpstr>
      <vt:lpstr>PPT sitt mandat - opplæringslova</vt:lpstr>
      <vt:lpstr>Stortingsmelding/ kvalitetskriteria</vt:lpstr>
      <vt:lpstr>PowerPoint-presentasjon</vt:lpstr>
      <vt:lpstr>Systemperspektivet (Utdanningsdirektoratet)</vt:lpstr>
      <vt:lpstr>Langsiktig arbeid</vt:lpstr>
      <vt:lpstr>”Å høyre til”  Tilpassa, inkluderande og likeverdig opplæring for ALLE</vt:lpstr>
      <vt:lpstr>PowerPoint-presentasjon</vt:lpstr>
      <vt:lpstr>Samarbeid om innhald, arbeidsmåtar og organisering «Saman for utvikling og læring»</vt:lpstr>
      <vt:lpstr>Rammeverk for implementering</vt:lpstr>
      <vt:lpstr>Mål og resultat – PPI ( PPT sitt journalsystem)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Leikeprosjekt i barnehagen</dc:title>
  <dc:creator>Ingrid Evebø Haug</dc:creator>
  <cp:lastModifiedBy>Sonja Håvik</cp:lastModifiedBy>
  <cp:revision>177</cp:revision>
  <cp:lastPrinted>2018-01-24T16:47:55Z</cp:lastPrinted>
  <dcterms:created xsi:type="dcterms:W3CDTF">2016-10-16T10:11:01Z</dcterms:created>
  <dcterms:modified xsi:type="dcterms:W3CDTF">2018-02-06T14:41:54Z</dcterms:modified>
</cp:coreProperties>
</file>