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434" r:id="rId3"/>
    <p:sldId id="430" r:id="rId4"/>
    <p:sldId id="431" r:id="rId5"/>
    <p:sldId id="387" r:id="rId6"/>
    <p:sldId id="435" r:id="rId7"/>
    <p:sldId id="377" r:id="rId8"/>
    <p:sldId id="411" r:id="rId9"/>
    <p:sldId id="429" r:id="rId10"/>
    <p:sldId id="415" r:id="rId11"/>
    <p:sldId id="379" r:id="rId12"/>
    <p:sldId id="396" r:id="rId13"/>
    <p:sldId id="378" r:id="rId14"/>
    <p:sldId id="268" r:id="rId15"/>
    <p:sldId id="422" r:id="rId16"/>
    <p:sldId id="424" r:id="rId17"/>
    <p:sldId id="404" r:id="rId18"/>
    <p:sldId id="421" r:id="rId19"/>
    <p:sldId id="427" r:id="rId20"/>
    <p:sldId id="432" r:id="rId21"/>
    <p:sldId id="433" r:id="rId22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6585" autoAdjust="0"/>
  </p:normalViewPr>
  <p:slideViewPr>
    <p:cSldViewPr>
      <p:cViewPr varScale="1">
        <p:scale>
          <a:sx n="85" d="100"/>
          <a:sy n="85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C996E-9A23-40BA-ADB2-88B9AB9B0016}" type="datetimeFigureOut">
              <a:rPr lang="nb-NO" smtClean="0"/>
              <a:pPr/>
              <a:t>23.05.2018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136EA-8062-457A-B37F-F19C2E08FC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72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C2A1-35BF-4435-99B2-A790ACDB27B6}" type="datetimeFigureOut">
              <a:rPr lang="nb-NO" smtClean="0"/>
              <a:pPr/>
              <a:t>23.05.2018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B1B3-F19E-440A-A4EC-7949ADAD01B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23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Arbeidsgruppe:</a:t>
            </a:r>
          </a:p>
          <a:p>
            <a:endParaRPr lang="nb-NO" dirty="0" smtClean="0"/>
          </a:p>
          <a:p>
            <a:r>
              <a:rPr lang="nb-NO" dirty="0" smtClean="0"/>
              <a:t>Utvikling:</a:t>
            </a:r>
            <a:r>
              <a:rPr lang="nb-NO" baseline="0" dirty="0" smtClean="0"/>
              <a:t> Berit Sandvik Skeide</a:t>
            </a:r>
          </a:p>
          <a:p>
            <a:r>
              <a:rPr lang="nb-NO" baseline="0" dirty="0" smtClean="0"/>
              <a:t>Oppvekst: Vibeke Berge</a:t>
            </a:r>
          </a:p>
          <a:p>
            <a:r>
              <a:rPr lang="nb-NO" baseline="0" dirty="0" smtClean="0"/>
              <a:t>Service: Astrid </a:t>
            </a:r>
            <a:r>
              <a:rPr lang="nb-NO" baseline="0" dirty="0" err="1" smtClean="0"/>
              <a:t>Gjersdal</a:t>
            </a:r>
            <a:endParaRPr lang="nb-NO" baseline="0" dirty="0" smtClean="0"/>
          </a:p>
          <a:p>
            <a:r>
              <a:rPr lang="nb-NO" baseline="0" dirty="0" smtClean="0"/>
              <a:t>Helse- og omsorg: Mari- Ann Sævik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B1B3-F19E-440A-A4EC-7949ADAD01BF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vdeling\Servicekontoret\Bård Inge\PowerPoint tema\Volda kommune pptheme slide1 v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27984" y="1484784"/>
            <a:ext cx="4320480" cy="1614041"/>
          </a:xfrm>
        </p:spPr>
        <p:txBody>
          <a:bodyPr/>
          <a:lstStyle>
            <a:lvl1pPr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499992" y="3573016"/>
            <a:ext cx="4136504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727-4AB8-4C38-B1A3-6F307C1F5E77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1642-EFF1-40A6-8D7E-CF2D9EF8CC38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7894-E9FF-4DB2-8E80-7E6947E3D956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FBB5-F618-46F0-929E-B5BAD7259755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7492-8395-44A8-B229-4780FC4BA414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5E8C-0D80-40A8-9624-07C98385FB04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9D84-91D0-47AC-A030-A391680C53E8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11E0-561B-4FB1-A4CB-C1A0022EA7B6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1DB9-6DB4-405E-A936-0FD7067F5E91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115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A664-9317-48F9-98EA-A08E3120C8DE}" type="datetime1">
              <a:rPr lang="nb-NO" smtClean="0"/>
              <a:pPr/>
              <a:t>23.05.2018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82872" y="145146"/>
            <a:ext cx="9036496" cy="2059718"/>
          </a:xfrm>
        </p:spPr>
        <p:txBody>
          <a:bodyPr>
            <a:normAutofit/>
          </a:bodyPr>
          <a:lstStyle/>
          <a:p>
            <a:r>
              <a:rPr lang="nn-NO" sz="28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Busetjing og kvalifisering </a:t>
            </a:r>
            <a:br>
              <a:rPr lang="nn-NO" sz="28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</a:br>
            <a:r>
              <a:rPr lang="nn-NO" sz="28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av flyktningar i </a:t>
            </a:r>
            <a:r>
              <a:rPr lang="nn-NO" sz="2800" b="1" dirty="0">
                <a:solidFill>
                  <a:schemeClr val="accent6"/>
                </a:solidFill>
                <a:latin typeface="Book Antiqua" panose="02040602050305030304" pitchFamily="18" charset="0"/>
              </a:rPr>
              <a:t>Volda </a:t>
            </a:r>
            <a:r>
              <a:rPr lang="nn-NO" sz="28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kommune</a:t>
            </a:r>
            <a:r>
              <a:rPr lang="nn-NO" sz="36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/>
            </a:r>
            <a:br>
              <a:rPr lang="nn-NO" sz="36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</a:br>
            <a:r>
              <a:rPr lang="nn-NO" sz="3600" b="1" i="1" dirty="0" smtClean="0">
                <a:solidFill>
                  <a:schemeClr val="accent6"/>
                </a:solidFill>
              </a:rPr>
              <a:t/>
            </a:r>
            <a:br>
              <a:rPr lang="nn-NO" sz="3600" b="1" i="1" dirty="0" smtClean="0">
                <a:solidFill>
                  <a:schemeClr val="accent6"/>
                </a:solidFill>
              </a:rPr>
            </a:br>
            <a:r>
              <a:rPr lang="nn-NO" sz="1800" dirty="0" smtClean="0">
                <a:solidFill>
                  <a:srgbClr val="0070C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Orientering </a:t>
            </a:r>
            <a:r>
              <a:rPr lang="nn-NO" sz="1800">
                <a:solidFill>
                  <a:srgbClr val="0070C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i </a:t>
            </a:r>
            <a:r>
              <a:rPr lang="nn-NO" sz="1800" smtClean="0">
                <a:solidFill>
                  <a:srgbClr val="0070C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Tenesteutval </a:t>
            </a:r>
            <a:r>
              <a:rPr lang="nn-NO" sz="1800" dirty="0">
                <a:solidFill>
                  <a:srgbClr val="0070C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for oppvekst og kultur </a:t>
            </a:r>
            <a:r>
              <a:rPr lang="nn-NO" sz="1800" dirty="0" smtClean="0">
                <a:solidFill>
                  <a:srgbClr val="0070C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16.05.18</a:t>
            </a:r>
            <a:endParaRPr lang="nb-NO" sz="1800" dirty="0">
              <a:solidFill>
                <a:srgbClr val="0070C0"/>
              </a:solidFill>
              <a:latin typeface="Book Antiqua" panose="02040602050305030304" pitchFamily="18" charset="0"/>
              <a:ea typeface="Batang" panose="02030600000101010101" pitchFamily="18" charset="-127"/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9D84-91D0-47AC-A030-A391680C53E8}" type="datetime1">
              <a:rPr lang="nb-NO" smtClean="0"/>
              <a:pPr/>
              <a:t>23.05.2018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7" name="Bilde 6" descr="verdi 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366439"/>
            <a:ext cx="3009440" cy="354735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862264" y="2535605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i="1" dirty="0" smtClean="0"/>
          </a:p>
          <a:p>
            <a:pPr algn="ctr"/>
            <a:endParaRPr lang="nn-NO" sz="2400" b="1" i="1" dirty="0" smtClean="0">
              <a:solidFill>
                <a:schemeClr val="accent1"/>
              </a:solidFill>
            </a:endParaRPr>
          </a:p>
          <a:p>
            <a:endParaRPr lang="nb-NO" i="1" dirty="0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6090"/>
          </a:xfrm>
        </p:spPr>
        <p:txBody>
          <a:bodyPr>
            <a:noAutofit/>
          </a:bodyPr>
          <a:lstStyle/>
          <a:p>
            <a:r>
              <a:rPr lang="nn-NO" sz="3600" dirty="0" smtClean="0">
                <a:solidFill>
                  <a:schemeClr val="accent6"/>
                </a:solidFill>
              </a:rPr>
              <a:t>Utfordringsbilete</a:t>
            </a:r>
            <a:r>
              <a:rPr lang="nb-NO" sz="3600" dirty="0" smtClean="0">
                <a:solidFill>
                  <a:schemeClr val="accent6"/>
                </a:solidFill>
              </a:rPr>
              <a:t/>
            </a:r>
            <a:br>
              <a:rPr lang="nb-NO" sz="3600" dirty="0" smtClean="0">
                <a:solidFill>
                  <a:schemeClr val="accent6"/>
                </a:solidFill>
              </a:rPr>
            </a:br>
            <a:endParaRPr lang="nn-NO" sz="3600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nn-NO" dirty="0" smtClean="0"/>
              <a:t>Behov i flyktninggruppa som ikkje blir dekt av tilboda ein finn i Volda i dag</a:t>
            </a:r>
          </a:p>
          <a:p>
            <a:pPr lvl="0"/>
            <a:endParaRPr lang="nb-NO" dirty="0" smtClean="0"/>
          </a:p>
          <a:p>
            <a:r>
              <a:rPr lang="nn-NO" dirty="0" smtClean="0"/>
              <a:t>Mangel på tilpassa arbeidsretta tiltak og tilrettelagt aktivitet</a:t>
            </a:r>
          </a:p>
          <a:p>
            <a:r>
              <a:rPr lang="nn-NO" dirty="0" smtClean="0"/>
              <a:t>Treng fleire og eit betre spekter av kommunale og private språk- og arbeidstreningsplassar</a:t>
            </a:r>
          </a:p>
          <a:p>
            <a:pPr lvl="0"/>
            <a:r>
              <a:rPr lang="nn-NO" dirty="0" smtClean="0"/>
              <a:t>Treng fleire lærlingplassar for flyktningar</a:t>
            </a:r>
          </a:p>
          <a:p>
            <a:pPr lvl="0"/>
            <a:endParaRPr lang="nb-NO" dirty="0" smtClean="0"/>
          </a:p>
          <a:p>
            <a:pPr lvl="0"/>
            <a:r>
              <a:rPr lang="nn-NO" dirty="0" smtClean="0"/>
              <a:t>Mange og ulike ordningar og tiltak er under planlegging/på plass, men manglar heilskapleg samordning og tiltakskjeding</a:t>
            </a:r>
            <a:endParaRPr lang="nb-NO" dirty="0" smtClean="0"/>
          </a:p>
          <a:p>
            <a:pPr lvl="1">
              <a:buFont typeface="Wingdings" pitchFamily="2" charset="2"/>
              <a:buChar char="Ø"/>
            </a:pPr>
            <a:r>
              <a:rPr lang="nn-NO" dirty="0" smtClean="0"/>
              <a:t>Sikre gode system, samordning, samhandling, tilgjengelegheit og kvalitet</a:t>
            </a:r>
            <a:endParaRPr lang="nb-NO" dirty="0" smtClean="0"/>
          </a:p>
          <a:p>
            <a:pPr lvl="0"/>
            <a:endParaRPr lang="nn-NO" dirty="0" smtClean="0"/>
          </a:p>
          <a:p>
            <a:pPr lvl="0"/>
            <a:r>
              <a:rPr lang="nn-NO" dirty="0" smtClean="0"/>
              <a:t>Potensiale for å styrke kvaliteten og betre resultata i INTRO</a:t>
            </a:r>
            <a:endParaRPr lang="nb-NO" dirty="0" smtClean="0"/>
          </a:p>
          <a:p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778098"/>
          </a:xfrm>
        </p:spPr>
        <p:txBody>
          <a:bodyPr>
            <a:noAutofit/>
          </a:bodyPr>
          <a:lstStyle/>
          <a:p>
            <a:r>
              <a:rPr lang="nb-NO" sz="3600" dirty="0" err="1" smtClean="0">
                <a:solidFill>
                  <a:schemeClr val="accent6"/>
                </a:solidFill>
              </a:rPr>
              <a:t>Inovasjonsprosjekt</a:t>
            </a:r>
            <a:r>
              <a:rPr lang="nb-NO" sz="3600" dirty="0" smtClean="0">
                <a:solidFill>
                  <a:schemeClr val="accent6"/>
                </a:solidFill>
              </a:rPr>
              <a:t> 2012-2018</a:t>
            </a:r>
            <a:endParaRPr lang="nb-NO" sz="3600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18457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nn-NO" sz="2800" dirty="0" smtClean="0"/>
              <a:t>K+ samarbeidsavtale med </a:t>
            </a:r>
            <a:r>
              <a:rPr lang="nn-NO" sz="2800" dirty="0" err="1" smtClean="0"/>
              <a:t>IMDi</a:t>
            </a:r>
            <a:r>
              <a:rPr lang="nn-NO" sz="2800" dirty="0" smtClean="0"/>
              <a:t> om busetjing og kvalifisering av flyktningar</a:t>
            </a:r>
          </a:p>
          <a:p>
            <a:pPr lvl="0"/>
            <a:endParaRPr lang="nn-NO" sz="2800" dirty="0" smtClean="0"/>
          </a:p>
          <a:p>
            <a:r>
              <a:rPr lang="nn-NO" sz="2800" dirty="0" smtClean="0"/>
              <a:t>Søkt og fått </a:t>
            </a:r>
            <a:r>
              <a:rPr lang="nn-NO" sz="2800" dirty="0" err="1" smtClean="0"/>
              <a:t>innvilga</a:t>
            </a:r>
            <a:r>
              <a:rPr lang="nn-NO" sz="2800" dirty="0" smtClean="0"/>
              <a:t> </a:t>
            </a:r>
            <a:r>
              <a:rPr lang="nn-NO" sz="2400" dirty="0" err="1" smtClean="0"/>
              <a:t>KUM-midlar</a:t>
            </a:r>
            <a:r>
              <a:rPr lang="nn-NO" sz="2400" dirty="0" smtClean="0"/>
              <a:t> frå </a:t>
            </a:r>
            <a:r>
              <a:rPr lang="nn-NO" sz="2400" dirty="0" err="1" smtClean="0"/>
              <a:t>IMDi</a:t>
            </a:r>
            <a:r>
              <a:rPr lang="nn-NO" sz="2400" dirty="0" smtClean="0"/>
              <a:t> sidan 2012</a:t>
            </a:r>
          </a:p>
          <a:p>
            <a:pPr lvl="1">
              <a:buFont typeface="Wingdings" pitchFamily="2" charset="2"/>
              <a:buChar char="Ø"/>
            </a:pPr>
            <a:r>
              <a:rPr lang="nn-NO" sz="2600" dirty="0" smtClean="0"/>
              <a:t>2014: Arbeidsretta kvalifisering</a:t>
            </a:r>
          </a:p>
          <a:p>
            <a:pPr lvl="1">
              <a:buFont typeface="Wingdings" pitchFamily="2" charset="2"/>
              <a:buChar char="Ø"/>
            </a:pPr>
            <a:r>
              <a:rPr lang="nn-NO" sz="2600" dirty="0" smtClean="0"/>
              <a:t>2015: Kvalifisering til lokalt arbeidskraftbehov</a:t>
            </a:r>
          </a:p>
          <a:p>
            <a:pPr lvl="1">
              <a:buFont typeface="Wingdings" pitchFamily="2" charset="2"/>
              <a:buChar char="Ø"/>
            </a:pPr>
            <a:r>
              <a:rPr lang="nn-NO" sz="2600" dirty="0" smtClean="0"/>
              <a:t>2016: Kantinedrift på rådhuset</a:t>
            </a:r>
          </a:p>
          <a:p>
            <a:pPr lvl="1">
              <a:buFont typeface="Wingdings" pitchFamily="2" charset="2"/>
              <a:buChar char="Ø"/>
            </a:pPr>
            <a:r>
              <a:rPr lang="nn-NO" sz="2600" dirty="0" smtClean="0"/>
              <a:t>2017: Kantine, serviceteam</a:t>
            </a:r>
          </a:p>
          <a:p>
            <a:pPr lvl="1">
              <a:buFont typeface="Wingdings" pitchFamily="2" charset="2"/>
              <a:buChar char="Ø"/>
            </a:pPr>
            <a:r>
              <a:rPr lang="nn-NO" sz="2600" dirty="0" smtClean="0"/>
              <a:t>2018: Helsefagprosjekt og </a:t>
            </a:r>
            <a:r>
              <a:rPr lang="nn-NO" sz="2600" dirty="0" err="1" smtClean="0"/>
              <a:t>Jobbmentorprosjekt</a:t>
            </a:r>
            <a:endParaRPr lang="nn-NO" sz="2600" dirty="0" smtClean="0"/>
          </a:p>
          <a:p>
            <a:pPr lvl="1">
              <a:buFont typeface="Wingdings" pitchFamily="2" charset="2"/>
              <a:buChar char="Ø"/>
            </a:pPr>
            <a:endParaRPr lang="nn-NO" sz="2800" b="1" dirty="0" smtClean="0"/>
          </a:p>
          <a:p>
            <a:r>
              <a:rPr lang="nn-NO" sz="2800" dirty="0" smtClean="0"/>
              <a:t>Tilskot frå </a:t>
            </a:r>
            <a:r>
              <a:rPr lang="nn-NO" sz="2800" dirty="0" err="1" smtClean="0"/>
              <a:t>IMDi</a:t>
            </a:r>
            <a:r>
              <a:rPr lang="nn-NO" sz="2800" dirty="0" smtClean="0"/>
              <a:t>, fylkesmannen</a:t>
            </a:r>
            <a:r>
              <a:rPr lang="nn-NO" sz="2800" dirty="0"/>
              <a:t>, </a:t>
            </a:r>
            <a:r>
              <a:rPr lang="nn-NO" sz="2800" dirty="0" smtClean="0"/>
              <a:t>fylkeskommunen, NAV, Husbanken, kommunen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/>
              <a:t>Helsefagprosjekt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 err="1"/>
              <a:t>Jobbmentor</a:t>
            </a:r>
            <a:endParaRPr lang="nn-NO" sz="2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 smtClean="0"/>
              <a:t>Kantine</a:t>
            </a:r>
            <a:endParaRPr lang="nn-NO" sz="2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 smtClean="0"/>
              <a:t>Reinhaldsprosjekt</a:t>
            </a:r>
            <a:endParaRPr lang="nn-NO" sz="2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 smtClean="0"/>
              <a:t>Lærlingplassar til flyktningar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 smtClean="0"/>
              <a:t>Serviceteam </a:t>
            </a:r>
            <a:r>
              <a:rPr lang="nn-NO" sz="2600" dirty="0"/>
              <a:t>(arbeidslag)</a:t>
            </a:r>
            <a:endParaRPr lang="nn-NO" sz="2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 smtClean="0"/>
              <a:t>Kimen </a:t>
            </a:r>
            <a:r>
              <a:rPr lang="nn-NO" sz="2600" dirty="0"/>
              <a:t>sosial entreprenør; gartneri på Folkestad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n-NO" sz="2600" dirty="0" smtClean="0"/>
              <a:t>God og effektiv busetjing av flyktningar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n-NO" sz="2600" dirty="0"/>
          </a:p>
          <a:p>
            <a:pPr marL="0" lvl="0" indent="0">
              <a:buNone/>
            </a:pPr>
            <a:endParaRPr lang="nn-NO" sz="2800" dirty="0" smtClean="0"/>
          </a:p>
          <a:p>
            <a:endParaRPr lang="nb-NO" sz="2400" dirty="0" smtClean="0"/>
          </a:p>
          <a:p>
            <a:pPr lvl="0"/>
            <a:endParaRPr lang="nn-NO" sz="2800" dirty="0" smtClean="0"/>
          </a:p>
          <a:p>
            <a:pPr lvl="0"/>
            <a:endParaRPr lang="nb-NO" sz="28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nn-NO" sz="2800" dirty="0" smtClean="0"/>
              <a:t>Tilskot og finansiering kvalifiseringsprosjekt</a:t>
            </a:r>
            <a:endParaRPr lang="nn-NO" sz="2800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395227"/>
              </p:ext>
            </p:extLst>
          </p:nvPr>
        </p:nvGraphicFramePr>
        <p:xfrm>
          <a:off x="457200" y="1052736"/>
          <a:ext cx="8373241" cy="4982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4">
                  <a:extLst>
                    <a:ext uri="{9D8B030D-6E8A-4147-A177-3AD203B41FA5}">
                      <a16:colId xmlns:a16="http://schemas.microsoft.com/office/drawing/2014/main" val="3141040976"/>
                    </a:ext>
                  </a:extLst>
                </a:gridCol>
                <a:gridCol w="2036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</a:rPr>
                        <a:t>Prosjekt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</a:rPr>
                        <a:t>Finansiert av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År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</a:rPr>
                        <a:t>Tilskot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</a:rPr>
                        <a:t>Kommunale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</a:rPr>
                        <a:t>språkpraksisarena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 err="1">
                          <a:effectLst/>
                          <a:latin typeface="+mn-lt"/>
                        </a:rPr>
                        <a:t>IMDi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  <a:latin typeface="+mn-lt"/>
                        </a:rPr>
                        <a:t>400 </a:t>
                      </a:r>
                      <a:r>
                        <a:rPr lang="nn-NO" sz="1600" b="1" dirty="0" smtClean="0">
                          <a:effectLst/>
                          <a:latin typeface="+mn-lt"/>
                        </a:rPr>
                        <a:t>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400 000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err="1">
                          <a:effectLst/>
                        </a:rPr>
                        <a:t>Jobbmentor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 err="1">
                          <a:effectLst/>
                          <a:latin typeface="+mn-lt"/>
                        </a:rPr>
                        <a:t>IMDi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  <a:latin typeface="+mn-lt"/>
                        </a:rPr>
                        <a:t>264 </a:t>
                      </a:r>
                      <a:r>
                        <a:rPr lang="nn-NO" sz="1600" b="1" dirty="0" smtClean="0">
                          <a:effectLst/>
                          <a:latin typeface="+mn-lt"/>
                        </a:rPr>
                        <a:t>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r>
                        <a:rPr lang="nn-NO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000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Helsefagprosjekt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IMDi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282 870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2199913915"/>
                  </a:ext>
                </a:extLst>
              </a:tr>
              <a:tr h="15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</a:rPr>
                        <a:t>Kimen </a:t>
                      </a:r>
                      <a:r>
                        <a:rPr lang="nn-NO" sz="1600" b="1" dirty="0" smtClean="0">
                          <a:effectLst/>
                        </a:rPr>
                        <a:t>– </a:t>
                      </a:r>
                      <a:r>
                        <a:rPr lang="nn-NO" sz="1600" b="1" dirty="0">
                          <a:effectLst/>
                        </a:rPr>
                        <a:t>sosial </a:t>
                      </a:r>
                      <a:r>
                        <a:rPr lang="nn-NO" sz="1600" b="1" dirty="0" smtClean="0">
                          <a:effectLst/>
                        </a:rPr>
                        <a:t>entreprenør, gartneri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 smtClean="0">
                          <a:effectLst/>
                          <a:latin typeface="+mn-lt"/>
                        </a:rPr>
                        <a:t>NAV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  <a:latin typeface="+mn-lt"/>
                        </a:rPr>
                        <a:t>150 </a:t>
                      </a:r>
                      <a:r>
                        <a:rPr lang="nn-NO" sz="1600" b="1" dirty="0" smtClean="0">
                          <a:effectLst/>
                          <a:latin typeface="+mn-lt"/>
                        </a:rPr>
                        <a:t>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</a:rPr>
                        <a:t>600</a:t>
                      </a:r>
                      <a:r>
                        <a:rPr lang="nn-NO" sz="1600" b="1" baseline="0" dirty="0" smtClean="0">
                          <a:effectLst/>
                          <a:latin typeface="+mn-lt"/>
                        </a:rPr>
                        <a:t> 000</a:t>
                      </a: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</a:rPr>
                        <a:t>Kommunale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</a:rPr>
                        <a:t>kvalifiseringsarena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+mn-lt"/>
                        </a:rPr>
                        <a:t>Fylkesmannen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  <a:latin typeface="+mn-lt"/>
                        </a:rPr>
                        <a:t>400 </a:t>
                      </a:r>
                      <a:r>
                        <a:rPr lang="nn-NO" sz="1600" b="1" dirty="0" smtClean="0">
                          <a:effectLst/>
                          <a:latin typeface="+mn-lt"/>
                        </a:rPr>
                        <a:t>000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</a:rPr>
                        <a:t>Entreprenørskap som </a:t>
                      </a:r>
                      <a:r>
                        <a:rPr lang="nn-NO" sz="1600" b="1" dirty="0" smtClean="0">
                          <a:effectLst/>
                        </a:rPr>
                        <a:t>integrasjonsverktøy</a:t>
                      </a:r>
                      <a:endParaRPr lang="nn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+mn-lt"/>
                        </a:rPr>
                        <a:t>Fylkeskommunen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2016/2017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>
                          <a:effectLst/>
                          <a:latin typeface="+mn-lt"/>
                        </a:rPr>
                        <a:t>500 000,00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Lærlingplassar</a:t>
                      </a:r>
                      <a:r>
                        <a:rPr lang="nn-NO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vaksne flyktningar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Fylkeskommunen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2016-&gt;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Pr. plass</a:t>
                      </a:r>
                      <a:endParaRPr lang="nn-NO" sz="16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God og effektiv busetjing av flyktningar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Husbanken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2014/2015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400 000</a:t>
                      </a:r>
                      <a:endParaRPr lang="nn-NO" sz="16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Eigenfinansiering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Kommunestyret</a:t>
                      </a:r>
                      <a:endParaRPr lang="nn-NO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2016-2018</a:t>
                      </a:r>
                      <a:endParaRPr lang="nn-NO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nn-NO" sz="1600" b="1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200 000 pr. år</a:t>
                      </a:r>
                      <a:endParaRPr lang="nn-NO" sz="16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427" marR="9442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n-NO" sz="2800" b="1" dirty="0" smtClean="0">
                <a:solidFill>
                  <a:schemeClr val="accent6"/>
                </a:solidFill>
              </a:rPr>
              <a:t>Kantine på rådhuset</a:t>
            </a:r>
            <a:endParaRPr lang="nb-NO" sz="2800" b="1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r>
              <a:rPr lang="nn-NO" dirty="0" smtClean="0"/>
              <a:t>Kantina har tidlegare berre har fungert som pauserom</a:t>
            </a:r>
          </a:p>
          <a:p>
            <a:r>
              <a:rPr lang="nn-NO" dirty="0" smtClean="0"/>
              <a:t>Ønskje om å sørve kjøkkenfunksjonar i kantina på rådhuset</a:t>
            </a:r>
          </a:p>
          <a:p>
            <a:endParaRPr lang="nb-NO" dirty="0" smtClean="0"/>
          </a:p>
          <a:p>
            <a:pPr lvl="1">
              <a:buFont typeface="Wingdings" pitchFamily="2" charset="2"/>
              <a:buChar char="Ø"/>
            </a:pPr>
            <a:r>
              <a:rPr lang="nn-NO" dirty="0" smtClean="0"/>
              <a:t>Enkel kantinedrift med sal av lunsjrettar og reinhald</a:t>
            </a:r>
          </a:p>
          <a:p>
            <a:pPr lvl="1">
              <a:buFont typeface="Wingdings" pitchFamily="2" charset="2"/>
              <a:buChar char="Ø"/>
            </a:pPr>
            <a:r>
              <a:rPr lang="nn-NO" dirty="0" smtClean="0"/>
              <a:t>Bestillingsordning for </a:t>
            </a:r>
            <a:r>
              <a:rPr lang="nn-NO" dirty="0" err="1" smtClean="0"/>
              <a:t>møtemat</a:t>
            </a:r>
            <a:endParaRPr lang="nn-NO" dirty="0" smtClean="0"/>
          </a:p>
          <a:p>
            <a:pPr lvl="1">
              <a:buFont typeface="Wingdings" pitchFamily="2" charset="2"/>
              <a:buChar char="Ø"/>
            </a:pPr>
            <a:r>
              <a:rPr lang="nn-NO" dirty="0" smtClean="0"/>
              <a:t>Klargjering av møterom</a:t>
            </a:r>
          </a:p>
          <a:p>
            <a:pPr lvl="1">
              <a:buFont typeface="Wingdings" pitchFamily="2" charset="2"/>
              <a:buChar char="Ø"/>
            </a:pPr>
            <a:r>
              <a:rPr lang="nn-NO" dirty="0" smtClean="0"/>
              <a:t>Reinhald og påfylling av kaffimaskinar</a:t>
            </a:r>
          </a:p>
          <a:p>
            <a:pPr marL="457200" lvl="1" indent="0">
              <a:buNone/>
            </a:pPr>
            <a:endParaRPr lang="nn-NO" dirty="0" smtClean="0"/>
          </a:p>
          <a:p>
            <a:pPr lvl="0"/>
            <a:r>
              <a:rPr lang="nn-NO" dirty="0" smtClean="0"/>
              <a:t>Kombinere norskopplæring med språkpraksis og BKA-kurs</a:t>
            </a:r>
          </a:p>
          <a:p>
            <a:pPr lvl="1">
              <a:buFont typeface="Wingdings" pitchFamily="2" charset="2"/>
              <a:buChar char="Ø"/>
            </a:pPr>
            <a:r>
              <a:rPr lang="nn-NO" dirty="0" smtClean="0"/>
              <a:t>norskopplæringa blir retta mot arbeidslivskunnskap; kantinedrift, reinhald, sal og service</a:t>
            </a:r>
          </a:p>
          <a:p>
            <a:pPr lvl="1">
              <a:buFont typeface="Wingdings" pitchFamily="2" charset="2"/>
              <a:buChar char="Ø"/>
            </a:pPr>
            <a:endParaRPr lang="nn-NO" dirty="0" smtClean="0"/>
          </a:p>
          <a:p>
            <a:r>
              <a:rPr lang="nn-NO" dirty="0" smtClean="0"/>
              <a:t>Omfang: Inntil 4 deltakarar kvar dag </a:t>
            </a:r>
          </a:p>
          <a:p>
            <a:r>
              <a:rPr lang="nn-NO" dirty="0" smtClean="0"/>
              <a:t>Oppstart mai 2016</a:t>
            </a:r>
          </a:p>
          <a:p>
            <a:r>
              <a:rPr lang="nn-NO" dirty="0" smtClean="0"/>
              <a:t>Samarbeid med helse og omsorg</a:t>
            </a:r>
            <a:endParaRPr lang="nb-NO" dirty="0" smtClean="0"/>
          </a:p>
          <a:p>
            <a:pPr marL="0" lvl="0" indent="0">
              <a:buNone/>
            </a:pPr>
            <a:endParaRPr lang="nb-NO" dirty="0" smtClean="0"/>
          </a:p>
          <a:p>
            <a:pPr lvl="0"/>
            <a:r>
              <a:rPr lang="nn-NO" u="sng" dirty="0" smtClean="0"/>
              <a:t>Målgruppe</a:t>
            </a:r>
            <a:r>
              <a:rPr lang="nn-NO" dirty="0" smtClean="0"/>
              <a:t>:</a:t>
            </a:r>
          </a:p>
          <a:p>
            <a:pPr lvl="1"/>
            <a:r>
              <a:rPr lang="nn-NO" dirty="0" smtClean="0"/>
              <a:t>Flyktningar med liten eller ingen skulebakgrunn, som treng språk- og arbeidstreningstiltak med tett oppfølging</a:t>
            </a:r>
          </a:p>
          <a:p>
            <a:pPr lvl="1"/>
            <a:r>
              <a:rPr lang="nn-NO" dirty="0" smtClean="0"/>
              <a:t>Frå hausten 2017: Også brukarar i tenesta for funksjonshemma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08912" cy="764704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accent6"/>
                </a:solidFill>
                <a:latin typeface="+mn-lt"/>
              </a:rPr>
              <a:t>Kantine på rådhuset</a:t>
            </a:r>
            <a:endParaRPr lang="nb-NO" sz="3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4788024" y="37170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USYNLIGE TREKK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5364088" y="422108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Verdier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Normer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Tenkemåter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Holdninger</a:t>
            </a:r>
          </a:p>
        </p:txBody>
      </p:sp>
      <p:pic>
        <p:nvPicPr>
          <p:cNvPr id="8" name="Bilde 7" descr="Artikkel i Mø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560840" cy="4270277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611560" y="537321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Opningsdagen, artikkel i lokalavisa Møre 28.05.16</a:t>
            </a:r>
            <a:endParaRPr lang="nb-NO" sz="1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n-NO" dirty="0" smtClean="0">
                <a:solidFill>
                  <a:schemeClr val="accent6"/>
                </a:solidFill>
              </a:rPr>
              <a:t>Kantine på rådhuset</a:t>
            </a:r>
            <a:endParaRPr lang="nn-NO" dirty="0">
              <a:solidFill>
                <a:schemeClr val="accent6"/>
              </a:solidFill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4040188" cy="639762"/>
          </a:xfrm>
        </p:spPr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Dagens lunsjrettar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9" name="Plassholder for innhold 8" descr="Kantine - Lunsjrettar til rådhustilset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710951" cy="2649910"/>
          </a:xfrm>
        </p:spPr>
      </p:pic>
      <p:sp>
        <p:nvSpPr>
          <p:cNvPr id="12" name="Plassholder for tekst 11"/>
          <p:cNvSpPr>
            <a:spLocks noGrp="1"/>
          </p:cNvSpPr>
          <p:nvPr>
            <p:ph type="body" sz="quarter" idx="3"/>
          </p:nvPr>
        </p:nvSpPr>
        <p:spPr>
          <a:xfrm>
            <a:off x="5076056" y="1268760"/>
            <a:ext cx="3609727" cy="639762"/>
          </a:xfrm>
        </p:spPr>
        <p:txBody>
          <a:bodyPr>
            <a:normAutofit fontScale="85000" lnSpcReduction="20000"/>
          </a:bodyPr>
          <a:lstStyle/>
          <a:p>
            <a:r>
              <a:rPr lang="nn-NO" dirty="0" smtClean="0">
                <a:solidFill>
                  <a:schemeClr val="accent1"/>
                </a:solidFill>
              </a:rPr>
              <a:t>Reinhald, vedlikehald, påfylling av kaffimaskinar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14" name="Plassholder for innhold 13" descr="Kantine - Påfylling av kaffimaskin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988840"/>
            <a:ext cx="2173208" cy="3951288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n-NO" sz="3600" dirty="0" smtClean="0">
                <a:solidFill>
                  <a:schemeClr val="accent6"/>
                </a:solidFill>
              </a:rPr>
              <a:t>Kantine på rådhuset</a:t>
            </a:r>
            <a:endParaRPr lang="nn-NO" sz="3600" dirty="0">
              <a:solidFill>
                <a:schemeClr val="accent6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Heimelaga </a:t>
            </a:r>
            <a:r>
              <a:rPr lang="nn-NO" dirty="0" err="1" smtClean="0"/>
              <a:t>rundstykker</a:t>
            </a:r>
            <a:endParaRPr lang="nn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nn-NO" dirty="0" smtClean="0"/>
              <a:t>Fruktfat til møteverksemd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16</a:t>
            </a:fld>
            <a:endParaRPr lang="nb-NO"/>
          </a:p>
        </p:txBody>
      </p:sp>
      <p:pic>
        <p:nvPicPr>
          <p:cNvPr id="12" name="Plassholder for innhold 6" descr="Kantine - Fruktfat til møteverksem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156176" y="2348880"/>
            <a:ext cx="2232248" cy="3954456"/>
          </a:xfrm>
        </p:spPr>
      </p:pic>
      <p:pic>
        <p:nvPicPr>
          <p:cNvPr id="13" name="Plassholder for innhold 6" descr="Kantine - Baking av rundstykk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2780928"/>
            <a:ext cx="4966979" cy="2793926"/>
          </a:xfrm>
        </p:spPr>
      </p:pic>
    </p:spTree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n-NO" sz="3600" dirty="0" err="1" smtClean="0">
                <a:solidFill>
                  <a:schemeClr val="accent6"/>
                </a:solidFill>
              </a:rPr>
              <a:t>Jobbmentor</a:t>
            </a:r>
            <a:endParaRPr lang="nb-NO" sz="3600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nn-NO" dirty="0" smtClean="0"/>
              <a:t>Høgskulen i Volda, i samarbeid med Volda læringssenter og </a:t>
            </a:r>
            <a:r>
              <a:rPr lang="nn-NO" dirty="0" err="1" smtClean="0"/>
              <a:t>Inclusion</a:t>
            </a:r>
            <a:r>
              <a:rPr lang="nn-NO" dirty="0" smtClean="0"/>
              <a:t> AS har fått tilskot frå </a:t>
            </a:r>
            <a:r>
              <a:rPr lang="nn-NO" dirty="0" err="1" smtClean="0"/>
              <a:t>IMDi</a:t>
            </a:r>
            <a:r>
              <a:rPr lang="nn-NO" dirty="0" smtClean="0"/>
              <a:t> til å etablere og vidareutvikle ei </a:t>
            </a:r>
            <a:r>
              <a:rPr lang="nn-NO" dirty="0" err="1" smtClean="0"/>
              <a:t>mentorordning</a:t>
            </a:r>
            <a:r>
              <a:rPr lang="nn-NO" dirty="0" smtClean="0"/>
              <a:t> knytt til språk- og arbeidstrening i lokalt næringsliv.</a:t>
            </a:r>
            <a:endParaRPr lang="nb-NO" dirty="0" smtClean="0"/>
          </a:p>
          <a:p>
            <a:endParaRPr lang="nn-NO" i="1" dirty="0" smtClean="0"/>
          </a:p>
          <a:p>
            <a:r>
              <a:rPr lang="nn-NO" i="1" dirty="0" err="1" smtClean="0"/>
              <a:t>Jobbmentor</a:t>
            </a:r>
            <a:r>
              <a:rPr lang="nn-NO" dirty="0" smtClean="0"/>
              <a:t> skal gjere </a:t>
            </a:r>
            <a:r>
              <a:rPr lang="nn-NO" dirty="0" err="1" smtClean="0"/>
              <a:t>mentorar</a:t>
            </a:r>
            <a:r>
              <a:rPr lang="nn-NO" dirty="0" smtClean="0"/>
              <a:t> i språkpraksisbedrifter tryggare i </a:t>
            </a:r>
            <a:r>
              <a:rPr lang="nn-NO" dirty="0" err="1" smtClean="0"/>
              <a:t>mentorrolla</a:t>
            </a:r>
            <a:endParaRPr lang="nn-NO" dirty="0" smtClean="0"/>
          </a:p>
          <a:p>
            <a:pPr lvl="0"/>
            <a:endParaRPr lang="nn-NO" dirty="0" smtClean="0"/>
          </a:p>
          <a:p>
            <a:pPr lvl="0"/>
            <a:r>
              <a:rPr lang="nn-NO" dirty="0" smtClean="0"/>
              <a:t>For </a:t>
            </a:r>
            <a:r>
              <a:rPr lang="nn-NO" dirty="0" err="1"/>
              <a:t>mentéene</a:t>
            </a:r>
            <a:r>
              <a:rPr lang="nn-NO" dirty="0"/>
              <a:t> (flyktningar og deltakarar i introduksjonsprogram) vil ordninga bidra til å heve kvaliteten på språkpraksisopphaldet:</a:t>
            </a:r>
            <a:endParaRPr lang="nb-NO" dirty="0"/>
          </a:p>
          <a:p>
            <a:pPr lvl="1">
              <a:buFont typeface="Wingdings" pitchFamily="2" charset="2"/>
              <a:buChar char="Ø"/>
            </a:pPr>
            <a:r>
              <a:rPr lang="nn-NO" dirty="0"/>
              <a:t>dei får betre språkleg utbytte av praksisopphaldet</a:t>
            </a:r>
            <a:endParaRPr lang="nb-NO" dirty="0"/>
          </a:p>
          <a:p>
            <a:pPr lvl="1">
              <a:buFont typeface="Wingdings" pitchFamily="2" charset="2"/>
              <a:buChar char="Ø"/>
            </a:pPr>
            <a:r>
              <a:rPr lang="nn-NO" dirty="0"/>
              <a:t>opplæring i korleis norsk arbeidsliv fungerer</a:t>
            </a:r>
            <a:endParaRPr lang="nb-NO" dirty="0"/>
          </a:p>
          <a:p>
            <a:pPr lvl="1">
              <a:buFont typeface="Wingdings" pitchFamily="2" charset="2"/>
              <a:buChar char="Ø"/>
            </a:pPr>
            <a:r>
              <a:rPr lang="nn-NO" dirty="0"/>
              <a:t>tilgang til viktig nettverksbygging innan arbeidslivet</a:t>
            </a:r>
          </a:p>
          <a:p>
            <a:endParaRPr lang="nn-NO" dirty="0" smtClean="0"/>
          </a:p>
          <a:p>
            <a:r>
              <a:rPr lang="nn-NO" dirty="0" smtClean="0"/>
              <a:t>Ringverknader </a:t>
            </a:r>
            <a:r>
              <a:rPr lang="nn-NO" dirty="0"/>
              <a:t>i form av auka tal språkpraksisplassar</a:t>
            </a:r>
            <a:endParaRPr lang="nb-NO" dirty="0"/>
          </a:p>
          <a:p>
            <a:endParaRPr lang="nn-NO" dirty="0" smtClean="0"/>
          </a:p>
          <a:p>
            <a:r>
              <a:rPr lang="nn-NO" dirty="0" smtClean="0"/>
              <a:t>2018: Vidareutvikle </a:t>
            </a:r>
            <a:r>
              <a:rPr lang="nn-NO" dirty="0" err="1" smtClean="0"/>
              <a:t>mentorordninga</a:t>
            </a:r>
            <a:r>
              <a:rPr lang="nn-NO" dirty="0" smtClean="0"/>
              <a:t> og kartlegge korleis Nav arbeidar med å få flyktningar i arbeid, og korleis desse følgjast opp </a:t>
            </a:r>
            <a:r>
              <a:rPr lang="nn-NO" dirty="0" err="1" smtClean="0"/>
              <a:t>ift</a:t>
            </a:r>
            <a:r>
              <a:rPr lang="nn-NO" dirty="0" smtClean="0"/>
              <a:t> å bli varig integrert i arbeidsmarknaden</a:t>
            </a:r>
          </a:p>
          <a:p>
            <a:pPr lvl="1">
              <a:buFont typeface="Wingdings" pitchFamily="2" charset="2"/>
              <a:buChar char="Ø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>
                <a:solidFill>
                  <a:schemeClr val="accent6"/>
                </a:solidFill>
              </a:rPr>
              <a:t>www.jobbmentor.no</a:t>
            </a:r>
            <a:endParaRPr lang="nn-NO" dirty="0">
              <a:solidFill>
                <a:schemeClr val="accent6"/>
              </a:solidFill>
            </a:endParaRPr>
          </a:p>
        </p:txBody>
      </p:sp>
      <p:pic>
        <p:nvPicPr>
          <p:cNvPr id="7" name="Plassholder for innhold 6" descr="Jobbmen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4536504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nn-NO" sz="3600" dirty="0" smtClean="0">
                <a:solidFill>
                  <a:schemeClr val="accent6"/>
                </a:solidFill>
              </a:rPr>
              <a:t>3 lærlingplassar for vaksne </a:t>
            </a:r>
            <a:r>
              <a:rPr lang="nn-NO" sz="3600" dirty="0" err="1" smtClean="0">
                <a:solidFill>
                  <a:schemeClr val="accent6"/>
                </a:solidFill>
              </a:rPr>
              <a:t>flyktnignar</a:t>
            </a:r>
            <a:endParaRPr lang="nn-NO" sz="3600" dirty="0">
              <a:solidFill>
                <a:schemeClr val="accent6"/>
              </a:solidFill>
            </a:endParaRPr>
          </a:p>
        </p:txBody>
      </p:sp>
      <p:pic>
        <p:nvPicPr>
          <p:cNvPr id="9" name="Plassholder for innhold 8" descr="Læringplassar for flyktningar - helsef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046156" cy="4525963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nn-NO" sz="3200" dirty="0" smtClean="0">
                <a:solidFill>
                  <a:schemeClr val="accent6"/>
                </a:solidFill>
              </a:rPr>
              <a:t>Innvandring sikrar folketalsutvikling i Volda</a:t>
            </a:r>
            <a:endParaRPr lang="nn-NO" sz="3200" dirty="0">
              <a:solidFill>
                <a:schemeClr val="accent6"/>
              </a:solidFill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07504" y="1052736"/>
            <a:ext cx="8640960" cy="4453955"/>
          </a:xfrm>
        </p:spPr>
        <p:txBody>
          <a:bodyPr/>
          <a:lstStyle/>
          <a:p>
            <a:endParaRPr lang="nn-NO" sz="2400" dirty="0" smtClean="0"/>
          </a:p>
          <a:p>
            <a:pPr lvl="1"/>
            <a:r>
              <a:rPr lang="nn-NO" sz="2000" dirty="0" smtClean="0"/>
              <a:t>9,4 % av befolkninga i Volda er innvandrarar</a:t>
            </a:r>
          </a:p>
          <a:p>
            <a:pPr lvl="1"/>
            <a:r>
              <a:rPr lang="nn-NO" sz="2000" dirty="0" smtClean="0"/>
              <a:t>41% av desse har flyktningbakgrunn</a:t>
            </a:r>
          </a:p>
          <a:p>
            <a:endParaRPr lang="nn-NO" sz="2400" dirty="0"/>
          </a:p>
          <a:p>
            <a:endParaRPr lang="nn-NO" sz="2400" dirty="0" smtClean="0"/>
          </a:p>
          <a:p>
            <a:endParaRPr lang="nn-NO" sz="2400" dirty="0"/>
          </a:p>
          <a:p>
            <a:endParaRPr lang="nn-NO" sz="2400" dirty="0" smtClean="0"/>
          </a:p>
          <a:p>
            <a:endParaRPr lang="nn-NO" sz="2400" dirty="0"/>
          </a:p>
          <a:p>
            <a:pPr marL="0" indent="0" algn="r">
              <a:buNone/>
            </a:pPr>
            <a:r>
              <a:rPr lang="nn-NO" sz="1400" i="1" dirty="0" smtClean="0"/>
              <a:t>Kjelde: www.imdi.no/statistikk</a:t>
            </a:r>
          </a:p>
          <a:p>
            <a:pPr marL="0" indent="0">
              <a:buNone/>
            </a:pPr>
            <a:endParaRPr lang="nn-NO" sz="2400" dirty="0" smtClean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5E8C-0D80-40A8-9624-07C98385FB04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2" y="2636912"/>
            <a:ext cx="8217463" cy="16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75411"/>
      </p:ext>
    </p:extLst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955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n-NO" sz="3600" dirty="0" smtClean="0">
                <a:solidFill>
                  <a:schemeClr val="accent6"/>
                </a:solidFill>
              </a:rPr>
              <a:t>Helsefagprosjekt</a:t>
            </a:r>
            <a:endParaRPr lang="nn-NO" sz="3600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52547"/>
            <a:ext cx="8229600" cy="5073427"/>
          </a:xfrm>
        </p:spPr>
        <p:txBody>
          <a:bodyPr>
            <a:normAutofit/>
          </a:bodyPr>
          <a:lstStyle/>
          <a:p>
            <a:r>
              <a:rPr lang="nn-NO" sz="2000" dirty="0"/>
              <a:t>Tredelt </a:t>
            </a:r>
            <a:r>
              <a:rPr lang="nn-NO" sz="2000" dirty="0" smtClean="0"/>
              <a:t>finansiering og samarbeid mellom fylkeskommunen, Nav og kommunar på Søre Sunnmøre</a:t>
            </a:r>
          </a:p>
          <a:p>
            <a:r>
              <a:rPr lang="nn-NO" sz="2000" dirty="0" smtClean="0"/>
              <a:t>Tilrettelagt og komprimert helsefagopplæringsløp for minoritetsspråklege vaksne, retta mot å fullføre fagbev</a:t>
            </a:r>
          </a:p>
          <a:p>
            <a:r>
              <a:rPr lang="nn-NO" sz="2000" dirty="0" smtClean="0"/>
              <a:t>Modell frå Gloppen, men løp på 3 år:</a:t>
            </a:r>
            <a:endParaRPr lang="nn-NO" sz="2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64904"/>
            <a:ext cx="6808825" cy="33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3129"/>
      </p:ext>
    </p:extLst>
  </p:cSld>
  <p:clrMapOvr>
    <a:masterClrMapping/>
  </p:clrMapOvr>
  <p:transition advClick="0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79239"/>
          </a:xfrm>
        </p:spPr>
        <p:txBody>
          <a:bodyPr>
            <a:normAutofit/>
          </a:bodyPr>
          <a:lstStyle/>
          <a:p>
            <a:r>
              <a:rPr lang="nn-NO" sz="3200" b="1" dirty="0"/>
              <a:t>S</a:t>
            </a:r>
            <a:r>
              <a:rPr lang="nn-NO" sz="3200" b="1" dirty="0" smtClean="0"/>
              <a:t>tatlege tilskot 2016-2018</a:t>
            </a:r>
            <a:endParaRPr lang="nn-NO" sz="3200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8235447" cy="43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00990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29034"/>
          </a:xfrm>
        </p:spPr>
        <p:txBody>
          <a:bodyPr>
            <a:normAutofit/>
          </a:bodyPr>
          <a:lstStyle/>
          <a:p>
            <a:r>
              <a:rPr lang="nn-NO" sz="2800" dirty="0" smtClean="0">
                <a:solidFill>
                  <a:schemeClr val="accent6"/>
                </a:solidFill>
              </a:rPr>
              <a:t>Status busetjings- og kvalifiseringsfeltet</a:t>
            </a:r>
            <a:endParaRPr lang="nn-NO" sz="2800" dirty="0">
              <a:solidFill>
                <a:schemeClr val="accent6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5E8C-0D80-40A8-9624-07C98385FB04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2" y="1052736"/>
            <a:ext cx="894987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02872"/>
      </p:ext>
    </p:extLst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>
                <a:solidFill>
                  <a:schemeClr val="accent6"/>
                </a:solidFill>
              </a:rPr>
              <a:t>Reduksjon i tal flyktningar/deltakarar INTRO</a:t>
            </a:r>
            <a:endParaRPr lang="nn-NO" sz="2800" dirty="0">
              <a:solidFill>
                <a:schemeClr val="accent6"/>
              </a:solidFill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type="body" idx="1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nn-NO" dirty="0" smtClean="0"/>
              <a:t>2018	</a:t>
            </a:r>
            <a:endParaRPr lang="nn-NO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n-NO" b="1" dirty="0" smtClean="0"/>
              <a:t>14</a:t>
            </a:r>
            <a:r>
              <a:rPr lang="nn-NO" dirty="0" smtClean="0"/>
              <a:t> flyktningar</a:t>
            </a:r>
          </a:p>
          <a:p>
            <a:pPr lvl="1"/>
            <a:r>
              <a:rPr lang="nn-NO" sz="1800" dirty="0" smtClean="0"/>
              <a:t>Inkl. 2 einslege mindreårige</a:t>
            </a:r>
          </a:p>
          <a:p>
            <a:pPr lvl="1"/>
            <a:endParaRPr lang="nn-NO" sz="1800" dirty="0" smtClean="0"/>
          </a:p>
          <a:p>
            <a:r>
              <a:rPr lang="nn-NO" sz="1900" b="1" dirty="0" smtClean="0"/>
              <a:t>61</a:t>
            </a:r>
            <a:r>
              <a:rPr lang="nn-NO" sz="1900" dirty="0" smtClean="0"/>
              <a:t> deltakarar i INTRO hittil i år</a:t>
            </a:r>
          </a:p>
          <a:p>
            <a:pPr lvl="1"/>
            <a:r>
              <a:rPr lang="nn-NO" sz="1800" dirty="0" smtClean="0"/>
              <a:t>01.01.18: </a:t>
            </a:r>
            <a:r>
              <a:rPr lang="nn-NO" sz="1800" b="1" dirty="0" smtClean="0"/>
              <a:t>59</a:t>
            </a:r>
            <a:r>
              <a:rPr lang="nn-NO" sz="1800" dirty="0" smtClean="0"/>
              <a:t> deltakarar</a:t>
            </a:r>
          </a:p>
          <a:p>
            <a:pPr lvl="2"/>
            <a:r>
              <a:rPr lang="nn-NO" sz="1600" dirty="0" smtClean="0"/>
              <a:t>I tillegg 4 i permisjon</a:t>
            </a:r>
          </a:p>
          <a:p>
            <a:pPr lvl="1"/>
            <a:r>
              <a:rPr lang="nn-NO" sz="1800" dirty="0" smtClean="0"/>
              <a:t>01.05.18: </a:t>
            </a:r>
            <a:r>
              <a:rPr lang="nn-NO" sz="1800" b="1" dirty="0" smtClean="0"/>
              <a:t>52</a:t>
            </a:r>
            <a:r>
              <a:rPr lang="nn-NO" sz="1800" dirty="0" smtClean="0"/>
              <a:t> deltakarar</a:t>
            </a:r>
          </a:p>
          <a:p>
            <a:pPr lvl="2"/>
            <a:r>
              <a:rPr lang="nn-NO" sz="1600" dirty="0" smtClean="0"/>
              <a:t>I tillegg 7 i permisjon</a:t>
            </a:r>
          </a:p>
          <a:p>
            <a:pPr lvl="1"/>
            <a:r>
              <a:rPr lang="nn-NO" sz="1800" dirty="0" smtClean="0"/>
              <a:t>31.12.18: </a:t>
            </a:r>
            <a:r>
              <a:rPr lang="nn-NO" sz="1800" b="1" dirty="0" smtClean="0"/>
              <a:t>40</a:t>
            </a:r>
            <a:r>
              <a:rPr lang="nn-NO" sz="1800" dirty="0" smtClean="0"/>
              <a:t> deltakarar (?)</a:t>
            </a:r>
            <a:endParaRPr lang="nn-NO" sz="1800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3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nn-NO" dirty="0" smtClean="0"/>
              <a:t>2017</a:t>
            </a:r>
            <a:endParaRPr lang="nn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263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n-NO" b="1" dirty="0" smtClean="0"/>
              <a:t>38</a:t>
            </a:r>
            <a:r>
              <a:rPr lang="nn-NO" dirty="0" smtClean="0"/>
              <a:t> flyktningar</a:t>
            </a:r>
          </a:p>
          <a:p>
            <a:pPr lvl="1"/>
            <a:r>
              <a:rPr lang="nn-NO" sz="1800" dirty="0" smtClean="0"/>
              <a:t>Inkl. 3 einslege mindreårige</a:t>
            </a:r>
          </a:p>
          <a:p>
            <a:pPr lvl="1"/>
            <a:endParaRPr lang="nn-NO" sz="1800" dirty="0" smtClean="0"/>
          </a:p>
          <a:p>
            <a:r>
              <a:rPr lang="nn-NO" sz="1800" b="1" dirty="0" smtClean="0"/>
              <a:t>95</a:t>
            </a:r>
            <a:r>
              <a:rPr lang="nn-NO" sz="1800" dirty="0" smtClean="0"/>
              <a:t> deltakarar i INTRO</a:t>
            </a:r>
          </a:p>
          <a:p>
            <a:pPr lvl="1"/>
            <a:r>
              <a:rPr lang="nn-NO" sz="1800" dirty="0" smtClean="0"/>
              <a:t>34 avslutta INTRO</a:t>
            </a:r>
          </a:p>
          <a:p>
            <a:pPr lvl="2"/>
            <a:r>
              <a:rPr lang="nn-NO" sz="1600" dirty="0" smtClean="0"/>
              <a:t>7 overgang arbeid</a:t>
            </a:r>
          </a:p>
          <a:p>
            <a:pPr lvl="2"/>
            <a:r>
              <a:rPr lang="nn-NO" sz="1600" dirty="0" smtClean="0"/>
              <a:t>10 overgang utdanning</a:t>
            </a:r>
          </a:p>
          <a:p>
            <a:pPr lvl="2"/>
            <a:r>
              <a:rPr lang="nn-NO" sz="1600" dirty="0" smtClean="0"/>
              <a:t>10 overgang grunnskule</a:t>
            </a:r>
          </a:p>
          <a:p>
            <a:pPr lvl="2"/>
            <a:r>
              <a:rPr lang="nn-NO" sz="1600" dirty="0" smtClean="0"/>
              <a:t>7 til NAV-tiltak, anna</a:t>
            </a:r>
            <a:endParaRPr lang="nn-NO" sz="16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5E8C-0D80-40A8-9624-07C98385FB04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648133"/>
      </p:ext>
    </p:extLst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sz="3600" dirty="0" err="1" smtClean="0">
                <a:solidFill>
                  <a:schemeClr val="accent6"/>
                </a:solidFill>
              </a:rPr>
              <a:t>Busetjing</a:t>
            </a:r>
            <a:r>
              <a:rPr lang="nb-NO" sz="3600" dirty="0" smtClean="0">
                <a:solidFill>
                  <a:schemeClr val="accent6"/>
                </a:solidFill>
              </a:rPr>
              <a:t> og INTRO</a:t>
            </a:r>
            <a:endParaRPr lang="nb-NO" sz="3600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n-NO" sz="2400" dirty="0" smtClean="0"/>
              <a:t>Auka busetjing siste åra har ført til auka tal flyktningar og deltakarar i introduksjonsprogram</a:t>
            </a:r>
          </a:p>
          <a:p>
            <a:pPr>
              <a:buFont typeface="Wingdings" pitchFamily="2" charset="2"/>
              <a:buChar char="Ø"/>
            </a:pPr>
            <a:r>
              <a:rPr lang="nn-NO" sz="2400" dirty="0"/>
              <a:t>Frå 2015 til 2017: Tal deltakarar i INTRO auka med 40 deltakarar</a:t>
            </a:r>
          </a:p>
          <a:p>
            <a:pPr>
              <a:buFont typeface="Wingdings" pitchFamily="2" charset="2"/>
              <a:buChar char="Ø"/>
            </a:pPr>
            <a:r>
              <a:rPr lang="nn-NO" sz="2400" dirty="0" smtClean="0"/>
              <a:t>2018: Reduksjon i tal flyktningar som skal busetjast og deltakarar i INTRO</a:t>
            </a:r>
          </a:p>
          <a:p>
            <a:pPr>
              <a:buFont typeface="Wingdings" pitchFamily="2" charset="2"/>
              <a:buChar char="Ø"/>
            </a:pPr>
            <a:endParaRPr lang="nb-NO" sz="2400" dirty="0"/>
          </a:p>
          <a:p>
            <a:pPr lvl="2"/>
            <a:r>
              <a:rPr lang="nn-NO" sz="2200" b="1" dirty="0" smtClean="0"/>
              <a:t>77 </a:t>
            </a:r>
            <a:r>
              <a:rPr lang="nn-NO" sz="2200" dirty="0" smtClean="0"/>
              <a:t>INTRO-deltakarar</a:t>
            </a:r>
            <a:r>
              <a:rPr lang="nn-NO" sz="2200" b="1" dirty="0" smtClean="0"/>
              <a:t> </a:t>
            </a:r>
            <a:r>
              <a:rPr lang="nn-NO" sz="2200" dirty="0" smtClean="0"/>
              <a:t>i 2016, er </a:t>
            </a:r>
            <a:r>
              <a:rPr lang="nn-NO" sz="2200" b="1" dirty="0" smtClean="0"/>
              <a:t>22</a:t>
            </a:r>
            <a:r>
              <a:rPr lang="nn-NO" sz="2200" dirty="0" smtClean="0"/>
              <a:t> fleire enn i 2015</a:t>
            </a:r>
          </a:p>
          <a:p>
            <a:pPr lvl="2"/>
            <a:r>
              <a:rPr lang="nn-NO" sz="2200" b="1" dirty="0" smtClean="0"/>
              <a:t>95 </a:t>
            </a:r>
            <a:r>
              <a:rPr lang="nn-NO" sz="2200" dirty="0" smtClean="0"/>
              <a:t>INTRO-deltakarar</a:t>
            </a:r>
            <a:r>
              <a:rPr lang="nn-NO" sz="2200" b="1" dirty="0" smtClean="0"/>
              <a:t> </a:t>
            </a:r>
            <a:r>
              <a:rPr lang="nn-NO" sz="2200" dirty="0" smtClean="0"/>
              <a:t>i 2017, er </a:t>
            </a:r>
            <a:r>
              <a:rPr lang="nn-NO" sz="2200" b="1" dirty="0" smtClean="0"/>
              <a:t>18</a:t>
            </a:r>
            <a:r>
              <a:rPr lang="nn-NO" sz="2200" dirty="0" smtClean="0"/>
              <a:t> Fleire enn i 2016</a:t>
            </a:r>
          </a:p>
          <a:p>
            <a:pPr lvl="2"/>
            <a:r>
              <a:rPr lang="nn-NO" sz="2200" b="1" dirty="0" smtClean="0"/>
              <a:t>61</a:t>
            </a:r>
            <a:r>
              <a:rPr lang="nn-NO" sz="2200" dirty="0" smtClean="0"/>
              <a:t> INTRO-deltakarar hittil i 2018</a:t>
            </a:r>
          </a:p>
          <a:p>
            <a:pPr lvl="3"/>
            <a:r>
              <a:rPr lang="nn-NO" sz="1800" b="1" dirty="0" smtClean="0"/>
              <a:t>52</a:t>
            </a:r>
            <a:r>
              <a:rPr lang="nn-NO" sz="1800" dirty="0" smtClean="0"/>
              <a:t> INTRO-deltakarar pr. 01.05.18 (7 i permisjon</a:t>
            </a:r>
            <a:r>
              <a:rPr lang="nn-NO" sz="1800" dirty="0"/>
              <a:t>)</a:t>
            </a:r>
            <a:endParaRPr lang="nn-NO" sz="1800" dirty="0" smtClean="0"/>
          </a:p>
          <a:p>
            <a:pPr lvl="0"/>
            <a:endParaRPr lang="nn-NO" sz="2800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n-NO" sz="3200" dirty="0" smtClean="0">
                <a:solidFill>
                  <a:schemeClr val="accent6"/>
                </a:solidFill>
              </a:rPr>
              <a:t>Busetjing og bustader</a:t>
            </a:r>
            <a:endParaRPr lang="nn-NO" sz="3200" dirty="0">
              <a:solidFill>
                <a:schemeClr val="accent6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2400" b="1" i="1" dirty="0" smtClean="0"/>
              <a:t>Busetjing</a:t>
            </a:r>
          </a:p>
          <a:p>
            <a:r>
              <a:rPr lang="nn-NO" sz="2400" dirty="0" smtClean="0"/>
              <a:t>2017: 38 flyktningar; 33 frå mottak og 5 OFF</a:t>
            </a:r>
          </a:p>
          <a:p>
            <a:r>
              <a:rPr lang="nn-NO" sz="2400" dirty="0" smtClean="0"/>
              <a:t>2018: 14 flyktningar: 6 frå mottak og 8 OFF</a:t>
            </a:r>
          </a:p>
          <a:p>
            <a:endParaRPr lang="nn-NO" sz="2400" dirty="0" smtClean="0"/>
          </a:p>
          <a:p>
            <a:pPr marL="0" indent="0">
              <a:buNone/>
            </a:pPr>
            <a:r>
              <a:rPr lang="nn-NO" sz="2400" b="1" i="1" dirty="0" smtClean="0"/>
              <a:t>Bustader</a:t>
            </a:r>
          </a:p>
          <a:p>
            <a:r>
              <a:rPr lang="nn-NO" sz="2400" dirty="0" smtClean="0"/>
              <a:t>2017:</a:t>
            </a:r>
            <a:endParaRPr lang="nn-NO" sz="2400" dirty="0"/>
          </a:p>
          <a:p>
            <a:pPr lvl="1"/>
            <a:r>
              <a:rPr lang="nn-NO" sz="2000" dirty="0" smtClean="0"/>
              <a:t>20 av 38 vart busett i private bustader</a:t>
            </a:r>
          </a:p>
          <a:p>
            <a:pPr lvl="1"/>
            <a:r>
              <a:rPr lang="nn-NO" sz="2000" dirty="0"/>
              <a:t>3 kommunale bustader vart nytta</a:t>
            </a:r>
          </a:p>
          <a:p>
            <a:pPr lvl="1"/>
            <a:r>
              <a:rPr lang="nn-NO" sz="2000" dirty="0" smtClean="0"/>
              <a:t>3 EM i bufellesskap</a:t>
            </a:r>
          </a:p>
          <a:p>
            <a:r>
              <a:rPr lang="nn-NO" sz="2400" dirty="0" smtClean="0"/>
              <a:t>2018:</a:t>
            </a:r>
          </a:p>
          <a:p>
            <a:pPr lvl="1"/>
            <a:r>
              <a:rPr lang="nn-NO" sz="2000" dirty="0" smtClean="0"/>
              <a:t>5 av 14 vert busett i private bustader (2 av 14 ikkje søkt ut)</a:t>
            </a:r>
          </a:p>
          <a:p>
            <a:pPr lvl="1"/>
            <a:r>
              <a:rPr lang="nn-NO" sz="2000" dirty="0" smtClean="0"/>
              <a:t>1 kommunal bustad er nytta</a:t>
            </a:r>
          </a:p>
          <a:p>
            <a:pPr lvl="1"/>
            <a:r>
              <a:rPr lang="nn-NO" sz="2000" dirty="0" smtClean="0"/>
              <a:t>2 EM i bufellesskap</a:t>
            </a:r>
          </a:p>
          <a:p>
            <a:endParaRPr lang="nn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432606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nb-NO" sz="3200" i="1" dirty="0" err="1" smtClean="0">
                <a:solidFill>
                  <a:schemeClr val="accent6"/>
                </a:solidFill>
              </a:rPr>
              <a:t>Berekraftig</a:t>
            </a:r>
            <a:r>
              <a:rPr lang="nb-NO" sz="3200" i="1" dirty="0" smtClean="0">
                <a:solidFill>
                  <a:schemeClr val="accent6"/>
                </a:solidFill>
              </a:rPr>
              <a:t> </a:t>
            </a:r>
            <a:r>
              <a:rPr lang="nb-NO" sz="3200" i="1" dirty="0" err="1" smtClean="0">
                <a:solidFill>
                  <a:schemeClr val="accent6"/>
                </a:solidFill>
              </a:rPr>
              <a:t>busetjings-</a:t>
            </a:r>
            <a:r>
              <a:rPr lang="nb-NO" sz="3200" i="1" dirty="0" smtClean="0">
                <a:solidFill>
                  <a:schemeClr val="accent6"/>
                </a:solidFill>
              </a:rPr>
              <a:t> og integreringsarbeid</a:t>
            </a:r>
            <a:endParaRPr lang="nb-NO" sz="3200" i="1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139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n-NO" sz="2800" dirty="0" smtClean="0"/>
              <a:t>Korleis sikre berekraftig busettings- og integreringsarbeid?</a:t>
            </a:r>
          </a:p>
          <a:p>
            <a:pPr lvl="0"/>
            <a:endParaRPr lang="nb-NO" sz="2800" dirty="0" smtClean="0"/>
          </a:p>
          <a:p>
            <a:r>
              <a:rPr lang="nn-NO" sz="2800" dirty="0" smtClean="0"/>
              <a:t>Korleis få fleire flyktningar </a:t>
            </a:r>
            <a:r>
              <a:rPr lang="nn-NO" sz="2800" dirty="0"/>
              <a:t>med samansette </a:t>
            </a:r>
            <a:r>
              <a:rPr lang="nn-NO" sz="2800" dirty="0" smtClean="0"/>
              <a:t>behov, og/eller liten eller ingen skulebakgrunn i jobb og bli </a:t>
            </a:r>
            <a:r>
              <a:rPr lang="nn-NO" sz="2800" dirty="0" err="1" smtClean="0"/>
              <a:t>sjølvforsørga</a:t>
            </a:r>
            <a:r>
              <a:rPr lang="nn-NO" sz="2800" dirty="0" smtClean="0"/>
              <a:t>?</a:t>
            </a:r>
          </a:p>
          <a:p>
            <a:pPr lvl="0"/>
            <a:endParaRPr lang="nn-NO" sz="2800" dirty="0" smtClean="0"/>
          </a:p>
          <a:p>
            <a:pPr lvl="0"/>
            <a:r>
              <a:rPr lang="nn-NO" sz="2800" dirty="0" smtClean="0"/>
              <a:t>Korleis betre kvalifiseringa av flyktningar og deltakarar i introduksjonsprogram?</a:t>
            </a:r>
            <a:endParaRPr lang="nb-NO" sz="2800" dirty="0" smtClean="0"/>
          </a:p>
          <a:p>
            <a:endParaRPr lang="nn-NO" sz="2800" dirty="0" smtClean="0"/>
          </a:p>
          <a:p>
            <a:r>
              <a:rPr lang="nn-NO" sz="2800" dirty="0" smtClean="0"/>
              <a:t>Korleis sikre overgang til ordinært arbeid/utdanning etter INTRO?</a:t>
            </a:r>
            <a:endParaRPr lang="nb-NO" sz="28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>
                <a:solidFill>
                  <a:schemeClr val="accent6"/>
                </a:solidFill>
              </a:rPr>
              <a:t>Beslutningsgrunnlag</a:t>
            </a:r>
            <a:br>
              <a:rPr lang="nb-NO" sz="3600" dirty="0" smtClean="0">
                <a:solidFill>
                  <a:schemeClr val="accent6"/>
                </a:solidFill>
              </a:rPr>
            </a:br>
            <a:r>
              <a:rPr lang="nb-NO" sz="3600" dirty="0" smtClean="0">
                <a:solidFill>
                  <a:schemeClr val="accent6"/>
                </a:solidFill>
              </a:rPr>
              <a:t>kvalifiseringstiltak i Volda kommune</a:t>
            </a:r>
            <a:endParaRPr lang="nb-NO" sz="3600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1399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nn-NO" sz="2400" u="sng" dirty="0" smtClean="0"/>
              <a:t>K-sak 4/16 pkt. 4 (jan.16):</a:t>
            </a:r>
          </a:p>
          <a:p>
            <a:pPr lvl="1">
              <a:buNone/>
            </a:pPr>
            <a:r>
              <a:rPr lang="nn-NO" sz="2400" i="1" dirty="0" smtClean="0"/>
              <a:t>	</a:t>
            </a:r>
            <a:r>
              <a:rPr lang="nn-NO" sz="2000" i="1" dirty="0" smtClean="0">
                <a:solidFill>
                  <a:schemeClr val="accent6"/>
                </a:solidFill>
              </a:rPr>
              <a:t>Kommunestyret ber administrasjonen legge fram sak for politisk handsaming om organisering av eit tiltaksapparat i kommunalt regi for samordning og samarbeid om tiltaksplassar for flyktningar og andre som treng språk- og arbeidstrening.</a:t>
            </a:r>
          </a:p>
          <a:p>
            <a:pPr lvl="1">
              <a:buNone/>
            </a:pPr>
            <a:endParaRPr lang="nn-NO" sz="2400" i="1" dirty="0" smtClean="0"/>
          </a:p>
          <a:p>
            <a:pPr marL="457200" lvl="1" indent="0">
              <a:buNone/>
            </a:pPr>
            <a:r>
              <a:rPr lang="nn-NO" sz="2000" u="sng" dirty="0"/>
              <a:t>K-sak 48/16 (april 16</a:t>
            </a:r>
            <a:r>
              <a:rPr lang="nn-NO" sz="2000" u="sng" dirty="0" smtClean="0"/>
              <a:t>):</a:t>
            </a:r>
          </a:p>
          <a:p>
            <a:pPr lvl="1"/>
            <a:r>
              <a:rPr lang="nn-NO" sz="2000" dirty="0" smtClean="0">
                <a:solidFill>
                  <a:schemeClr val="accent6"/>
                </a:solidFill>
              </a:rPr>
              <a:t>Fordeling </a:t>
            </a:r>
            <a:r>
              <a:rPr lang="nn-NO" sz="2000" dirty="0">
                <a:solidFill>
                  <a:schemeClr val="accent6"/>
                </a:solidFill>
              </a:rPr>
              <a:t>av midlar til asyl,- busetjings- og integreringsarbeidet</a:t>
            </a:r>
            <a:endParaRPr lang="nb-NO" sz="20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nn-NO" sz="2000" u="sng" dirty="0" smtClean="0"/>
              <a:t>F-sak 133/16 (aug.16): </a:t>
            </a:r>
          </a:p>
          <a:p>
            <a:pPr lvl="1"/>
            <a:r>
              <a:rPr lang="nn-NO" sz="2000" dirty="0" smtClean="0">
                <a:solidFill>
                  <a:schemeClr val="accent6"/>
                </a:solidFill>
              </a:rPr>
              <a:t>Utviklingsmidlar til kommunale kvalifiseringstiltak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210"/>
          </a:xfrm>
        </p:spPr>
        <p:txBody>
          <a:bodyPr>
            <a:normAutofit/>
          </a:bodyPr>
          <a:lstStyle/>
          <a:p>
            <a:r>
              <a:rPr lang="nn-NO" sz="3600" i="1" dirty="0" smtClean="0">
                <a:solidFill>
                  <a:schemeClr val="accent6"/>
                </a:solidFill>
              </a:rPr>
              <a:t>Vedtak i k-sak 48/16, møte 21.04.16</a:t>
            </a:r>
            <a:endParaRPr lang="nn-NO" sz="3600" i="1" dirty="0">
              <a:solidFill>
                <a:schemeClr val="accent6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23.05.2018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07739"/>
              </p:ext>
            </p:extLst>
          </p:nvPr>
        </p:nvGraphicFramePr>
        <p:xfrm>
          <a:off x="323528" y="2996952"/>
          <a:ext cx="864096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Regneark" r:id="rId3" imgW="10353655" imgH="3019410" progId="Excel.Sheet.12">
                  <p:embed/>
                </p:oleObj>
              </mc:Choice>
              <mc:Fallback>
                <p:oleObj name="Regneark" r:id="rId3" imgW="10353655" imgH="30194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996952"/>
                        <a:ext cx="8640960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457200" y="1550402"/>
            <a:ext cx="79312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Vedtak i Kommunestyret - 21.04.2016 </a:t>
            </a:r>
            <a:endParaRPr lang="nn-NO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n-NO" sz="1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 Kommunestyret godkjenner vidareføring av tiltaka vedteke i K-sak 128/15 og etablering av nye tiltak i samsvar med vedlegg 1. Tiltaka er finansiert innanfor avsette midlar til flyktningintegrering i 2016-budsjettet. </a:t>
            </a:r>
            <a:endParaRPr lang="nn-NO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nn-NO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n-NO" sz="1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 Frå hausten 2016 vert det oppretta ein ekstra lærlingplass til flyktningar i Volda kommune. Kostnaden kr. 204.000 i 2016 vert å dekke innanfor avsette midlar til flyktningintegrering. </a:t>
            </a:r>
            <a:endParaRPr lang="nn-NO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56112"/>
      </p:ext>
    </p:extLst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Volda Kommune pptheme 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Volda Kommune pptheme v1.1</Template>
  <TotalTime>2844</TotalTime>
  <Words>1033</Words>
  <Application>Microsoft Office PowerPoint</Application>
  <PresentationFormat>Skjermfremvisning (4:3)</PresentationFormat>
  <Paragraphs>283</Paragraphs>
  <Slides>21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0" baseType="lpstr">
      <vt:lpstr>Batang</vt:lpstr>
      <vt:lpstr>Arial</vt:lpstr>
      <vt:lpstr>Book Antiqua</vt:lpstr>
      <vt:lpstr>Calibri</vt:lpstr>
      <vt:lpstr>Georgia</vt:lpstr>
      <vt:lpstr>Times New Roman</vt:lpstr>
      <vt:lpstr>Wingdings</vt:lpstr>
      <vt:lpstr>Volda Kommune pptheme v1.1</vt:lpstr>
      <vt:lpstr>Regneark</vt:lpstr>
      <vt:lpstr>Busetjing og kvalifisering  av flyktningar i Volda kommune  Orientering i Tenesteutval for oppvekst og kultur 16.05.18</vt:lpstr>
      <vt:lpstr>Innvandring sikrar folketalsutvikling i Volda</vt:lpstr>
      <vt:lpstr>Status busetjings- og kvalifiseringsfeltet</vt:lpstr>
      <vt:lpstr>Reduksjon i tal flyktningar/deltakarar INTRO</vt:lpstr>
      <vt:lpstr>Busetjing og INTRO</vt:lpstr>
      <vt:lpstr>Busetjing og bustader</vt:lpstr>
      <vt:lpstr>Berekraftig busetjings- og integreringsarbeid</vt:lpstr>
      <vt:lpstr>Beslutningsgrunnlag kvalifiseringstiltak i Volda kommune</vt:lpstr>
      <vt:lpstr>Vedtak i k-sak 48/16, møte 21.04.16</vt:lpstr>
      <vt:lpstr>Utfordringsbilete </vt:lpstr>
      <vt:lpstr>Inovasjonsprosjekt 2012-2018</vt:lpstr>
      <vt:lpstr>Tilskot og finansiering kvalifiseringsprosjekt</vt:lpstr>
      <vt:lpstr>Kantine på rådhuset</vt:lpstr>
      <vt:lpstr>Kantine på rådhuset</vt:lpstr>
      <vt:lpstr>Kantine på rådhuset</vt:lpstr>
      <vt:lpstr>Kantine på rådhuset</vt:lpstr>
      <vt:lpstr>Jobbmentor</vt:lpstr>
      <vt:lpstr>www.jobbmentor.no</vt:lpstr>
      <vt:lpstr>3 lærlingplassar for vaksne flyktnignar</vt:lpstr>
      <vt:lpstr>Helsefagprosjekt</vt:lpstr>
      <vt:lpstr>Statlege tilskot 2016-2018</vt:lpstr>
    </vt:vector>
  </TitlesOfParts>
  <Company>Volda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ben</dc:creator>
  <cp:lastModifiedBy>Bente Kristin Krøvel</cp:lastModifiedBy>
  <cp:revision>313</cp:revision>
  <dcterms:created xsi:type="dcterms:W3CDTF">2014-09-09T07:50:23Z</dcterms:created>
  <dcterms:modified xsi:type="dcterms:W3CDTF">2018-05-23T06:10:55Z</dcterms:modified>
</cp:coreProperties>
</file>